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0"/>
  </p:notesMasterIdLst>
  <p:sldIdLst>
    <p:sldId id="256" r:id="rId5"/>
    <p:sldId id="257" r:id="rId6"/>
    <p:sldId id="264" r:id="rId7"/>
    <p:sldId id="285" r:id="rId8"/>
    <p:sldId id="286" r:id="rId9"/>
    <p:sldId id="265" r:id="rId10"/>
    <p:sldId id="312" r:id="rId11"/>
    <p:sldId id="266" r:id="rId12"/>
    <p:sldId id="287" r:id="rId13"/>
    <p:sldId id="267" r:id="rId14"/>
    <p:sldId id="289" r:id="rId15"/>
    <p:sldId id="290" r:id="rId16"/>
    <p:sldId id="292" r:id="rId17"/>
    <p:sldId id="313" r:id="rId18"/>
    <p:sldId id="291" r:id="rId19"/>
    <p:sldId id="268" r:id="rId20"/>
    <p:sldId id="269" r:id="rId21"/>
    <p:sldId id="314" r:id="rId22"/>
    <p:sldId id="315" r:id="rId23"/>
    <p:sldId id="299" r:id="rId24"/>
    <p:sldId id="272" r:id="rId25"/>
    <p:sldId id="273" r:id="rId26"/>
    <p:sldId id="275" r:id="rId27"/>
    <p:sldId id="276" r:id="rId28"/>
    <p:sldId id="319" r:id="rId29"/>
    <p:sldId id="270" r:id="rId30"/>
    <p:sldId id="296" r:id="rId31"/>
    <p:sldId id="297" r:id="rId32"/>
    <p:sldId id="298" r:id="rId33"/>
    <p:sldId id="271" r:id="rId34"/>
    <p:sldId id="277" r:id="rId35"/>
    <p:sldId id="300" r:id="rId36"/>
    <p:sldId id="301" r:id="rId37"/>
    <p:sldId id="303" r:id="rId38"/>
    <p:sldId id="304" r:id="rId39"/>
    <p:sldId id="305" r:id="rId40"/>
    <p:sldId id="307" r:id="rId41"/>
    <p:sldId id="278" r:id="rId42"/>
    <p:sldId id="279" r:id="rId43"/>
    <p:sldId id="309" r:id="rId44"/>
    <p:sldId id="311" r:id="rId45"/>
    <p:sldId id="282" r:id="rId46"/>
    <p:sldId id="316" r:id="rId47"/>
    <p:sldId id="283" r:id="rId48"/>
    <p:sldId id="318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DC427-7813-1D08-76D8-6EDA005E0E80}" v="545" dt="2025-02-04T19:36:34.174"/>
    <p1510:client id="{2325A8DC-88AB-4307-BCF6-952B5F7B58C6}" v="327" dt="2025-02-04T19:38:07.407"/>
    <p1510:client id="{3490F4F2-CB0E-2949-9A0A-12DD34CFD187}" v="175" dt="2025-02-04T18:51:56.303"/>
    <p1510:client id="{BBFD846E-F341-1B1E-A6D2-C1451E198866}" v="1033" dt="2025-02-04T03:13:25.294"/>
    <p1510:client id="{C8155AAC-F9D9-478F-B179-A9BEBC7A9965}" v="324" dt="2025-02-04T02:11:01.037"/>
    <p1510:client id="{DD7DB9DB-A027-32D9-B80D-5CBAB6D87D2D}" v="1872" dt="2025-02-03T21:09:14.546"/>
    <p1510:client id="{E2DBEC5E-6364-4F5C-A4C8-0E356F7E1DC3}" v="1929" dt="2025-02-04T03:37:13.402"/>
    <p1510:client id="{FFF1B80F-5258-41D5-9F85-16D6C0F58561}" v="1067" dt="2025-02-04T02:08:53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Progress Report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progress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8000"/>
                    <a:lumMod val="114000"/>
                  </a:schemeClr>
                </a:gs>
                <a:gs pos="100000">
                  <a:schemeClr val="accent1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63500" dist="38100" dir="5400000" rotWithShape="0">
                <a:srgbClr val="000000">
                  <a:alpha val="60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Sheet1!$A$2:$A$6</c:f>
              <c:strCache>
                <c:ptCount val="5"/>
                <c:pt idx="0">
                  <c:v>research </c:v>
                </c:pt>
                <c:pt idx="1">
                  <c:v>component acquisition</c:v>
                </c:pt>
                <c:pt idx="2">
                  <c:v>Testing</c:v>
                </c:pt>
                <c:pt idx="3">
                  <c:v>prototyping</c:v>
                </c:pt>
                <c:pt idx="4">
                  <c:v>overall progress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0.9</c:v>
                </c:pt>
                <c:pt idx="2">
                  <c:v>0.4</c:v>
                </c:pt>
                <c:pt idx="3">
                  <c:v>0.4</c:v>
                </c:pt>
                <c:pt idx="4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91-4660-B59B-26B61DC81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951552"/>
        <c:axId val="74941952"/>
      </c:barChart>
      <c:catAx>
        <c:axId val="749515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category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41952"/>
        <c:crosses val="autoZero"/>
        <c:auto val="1"/>
        <c:lblAlgn val="ctr"/>
        <c:lblOffset val="100"/>
        <c:noMultiLvlLbl val="0"/>
      </c:catAx>
      <c:valAx>
        <c:axId val="74941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cap="all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Percent complete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cap="all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5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4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1C6D9-24F0-468A-A38D-15B755BA4581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FB7F-1275-4A9B-944C-75E60AFE5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20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FB7F-1275-4A9B-944C-75E60AFE5E1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89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Project total is ~$500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FB7F-1275-4A9B-944C-75E60AFE5E1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669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D1BB7-D0BA-D408-DAD8-7CF91D100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494F5-CC53-8F6D-18F5-DA1339E596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6EFD3F-BD34-2F67-1E31-85F6928BF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Project total is ~$500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999DD6-0B58-DEE0-A7EC-4E38743E13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FB7F-1275-4A9B-944C-75E60AFE5E1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9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30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59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96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2256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4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32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059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78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7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15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6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52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33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28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5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75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5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03642F8-F4F5-4125-BEF9-26318FFDB7C9}" type="datetimeFigureOut">
              <a:rPr lang="en-US" smtClean="0"/>
              <a:t>3/30/2025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B4A98-BDEC-4F28-A87F-B879850175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72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22.png"/><Relationship Id="rId4" Type="http://schemas.openxmlformats.org/officeDocument/2006/relationships/image" Target="../media/image1.jpeg"/><Relationship Id="rId9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9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11.png"/><Relationship Id="rId5" Type="http://schemas.openxmlformats.org/officeDocument/2006/relationships/image" Target="../media/image32.png"/><Relationship Id="rId4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11.pn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8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8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191E6-EBAA-4219-E739-BC5A6A400F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129" y="136182"/>
            <a:ext cx="8825658" cy="1848059"/>
          </a:xfrm>
        </p:spPr>
        <p:txBody>
          <a:bodyPr/>
          <a:lstStyle/>
          <a:p>
            <a:r>
              <a:rPr lang="en-US" sz="5000"/>
              <a:t>S.W.A.N-U.S.A</a:t>
            </a:r>
            <a:br>
              <a:rPr lang="en-US"/>
            </a:br>
            <a:r>
              <a:rPr lang="en-US" sz="3200"/>
              <a:t>Smart water bottle for athletic nutrition  liquid analysis using spectroscopy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9CC4BE-935A-C20B-E533-EEC42BECCE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1934" y="2230734"/>
            <a:ext cx="11414928" cy="4320791"/>
          </a:xfrm>
        </p:spPr>
        <p:txBody>
          <a:bodyPr>
            <a:normAutofit/>
          </a:bodyPr>
          <a:lstStyle/>
          <a:p>
            <a:pPr algn="ctr"/>
            <a:r>
              <a:rPr lang="en-US"/>
              <a:t>Group 10:</a:t>
            </a:r>
          </a:p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DEEDA-BA70-6E46-E059-C56A1BE18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88" y="136182"/>
            <a:ext cx="1866569" cy="1752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8BE1A3-4F75-A31D-9EDD-33189011B25D}"/>
              </a:ext>
            </a:extLst>
          </p:cNvPr>
          <p:cNvSpPr txBox="1"/>
          <p:nvPr/>
        </p:nvSpPr>
        <p:spPr>
          <a:xfrm>
            <a:off x="401934" y="3244334"/>
            <a:ext cx="2355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Dominic </a:t>
            </a:r>
            <a:r>
              <a:rPr lang="en-US" err="1"/>
              <a:t>Falvo</a:t>
            </a:r>
            <a:r>
              <a:rPr lang="en-US"/>
              <a:t> (EE)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101D0C-BC9D-6A13-FC25-BB3A06AA3EFC}"/>
              </a:ext>
            </a:extLst>
          </p:cNvPr>
          <p:cNvSpPr txBox="1"/>
          <p:nvPr/>
        </p:nvSpPr>
        <p:spPr>
          <a:xfrm>
            <a:off x="3016725" y="2967335"/>
            <a:ext cx="216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Gonzalo </a:t>
            </a:r>
          </a:p>
          <a:p>
            <a:pPr algn="ctr"/>
            <a:r>
              <a:rPr lang="en-US"/>
              <a:t>Gomez –Silva (EE)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D90EEA-55F9-78FA-5D13-803C5C0B2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751" y="3677120"/>
            <a:ext cx="2097795" cy="22731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A241C5-E7CB-118B-FB84-DF8919552F13}"/>
              </a:ext>
            </a:extLst>
          </p:cNvPr>
          <p:cNvSpPr txBox="1"/>
          <p:nvPr/>
        </p:nvSpPr>
        <p:spPr>
          <a:xfrm>
            <a:off x="5531129" y="3244334"/>
            <a:ext cx="2300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Farris Thrower (PSE)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27F8BA-F221-29BE-9970-81E19D26BE60}"/>
              </a:ext>
            </a:extLst>
          </p:cNvPr>
          <p:cNvSpPr txBox="1"/>
          <p:nvPr/>
        </p:nvSpPr>
        <p:spPr>
          <a:xfrm>
            <a:off x="8185821" y="3244334"/>
            <a:ext cx="2482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err="1"/>
              <a:t>Rhami</a:t>
            </a:r>
            <a:r>
              <a:rPr lang="en-US"/>
              <a:t> Thrower (CS)</a:t>
            </a:r>
          </a:p>
        </p:txBody>
      </p:sp>
      <p:pic>
        <p:nvPicPr>
          <p:cNvPr id="14" name="Picture 13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56E727D0-88A3-94DE-4F8C-4CB8E7E146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0" t="5806" r="28337" b="44658"/>
          <a:stretch/>
        </p:blipFill>
        <p:spPr>
          <a:xfrm>
            <a:off x="5918983" y="3648365"/>
            <a:ext cx="1655094" cy="2340713"/>
          </a:xfrm>
          <a:prstGeom prst="rect">
            <a:avLst/>
          </a:prstGeom>
        </p:spPr>
      </p:pic>
      <p:pic>
        <p:nvPicPr>
          <p:cNvPr id="16" name="Picture 15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7526D9BD-7F28-0D85-5986-BA092E027B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1" y="3648365"/>
            <a:ext cx="2098245" cy="23306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8E402C-EFB9-F071-5764-1B91860589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7240" y="3621929"/>
            <a:ext cx="1599364" cy="2367149"/>
          </a:xfrm>
          <a:prstGeom prst="rect">
            <a:avLst/>
          </a:prstGeom>
        </p:spPr>
      </p:pic>
      <p:pic>
        <p:nvPicPr>
          <p:cNvPr id="9" name="Picture 8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379654EE-CA29-91AD-57A1-8AD02B3FB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39646" y="3646556"/>
            <a:ext cx="1760884" cy="2336801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28B9155-85D7-8754-FE37-4801EE991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45356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587"/>
    </mc:Choice>
    <mc:Fallback>
      <p:transition spd="slow" advTm="22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7F024-335B-B0B7-C92B-2DF866754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Touch Sensor Comparison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6D993-CBD6-0C9D-EFDA-80919DCA1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38" y="2089739"/>
            <a:ext cx="8946541" cy="4195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The ESP32 touch sensor gives the most customization.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Does not take up extra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/>
              <a:t>No need to add code library. </a:t>
            </a:r>
          </a:p>
          <a:p>
            <a:pPr marL="0" indent="0">
              <a:buNone/>
            </a:pPr>
            <a:r>
              <a:rPr lang="en-US" sz="1800"/>
              <a:t> </a:t>
            </a:r>
          </a:p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5E5851-AAD1-D34A-240D-AB2D113CE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7503567"/>
              </p:ext>
            </p:extLst>
          </p:nvPr>
        </p:nvGraphicFramePr>
        <p:xfrm>
          <a:off x="646111" y="3490243"/>
          <a:ext cx="7529278" cy="303146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445182">
                  <a:extLst>
                    <a:ext uri="{9D8B030D-6E8A-4147-A177-3AD203B41FA5}">
                      <a16:colId xmlns:a16="http://schemas.microsoft.com/office/drawing/2014/main" val="1781329872"/>
                    </a:ext>
                  </a:extLst>
                </a:gridCol>
                <a:gridCol w="1373859">
                  <a:extLst>
                    <a:ext uri="{9D8B030D-6E8A-4147-A177-3AD203B41FA5}">
                      <a16:colId xmlns:a16="http://schemas.microsoft.com/office/drawing/2014/main" val="4264941693"/>
                    </a:ext>
                  </a:extLst>
                </a:gridCol>
                <a:gridCol w="1542182">
                  <a:extLst>
                    <a:ext uri="{9D8B030D-6E8A-4147-A177-3AD203B41FA5}">
                      <a16:colId xmlns:a16="http://schemas.microsoft.com/office/drawing/2014/main" val="16268213"/>
                    </a:ext>
                  </a:extLst>
                </a:gridCol>
                <a:gridCol w="1558763">
                  <a:extLst>
                    <a:ext uri="{9D8B030D-6E8A-4147-A177-3AD203B41FA5}">
                      <a16:colId xmlns:a16="http://schemas.microsoft.com/office/drawing/2014/main" val="1414485730"/>
                    </a:ext>
                  </a:extLst>
                </a:gridCol>
                <a:gridCol w="1609292">
                  <a:extLst>
                    <a:ext uri="{9D8B030D-6E8A-4147-A177-3AD203B41FA5}">
                      <a16:colId xmlns:a16="http://schemas.microsoft.com/office/drawing/2014/main" val="1762104184"/>
                    </a:ext>
                  </a:extLst>
                </a:gridCol>
              </a:tblGrid>
              <a:tr h="638644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ESP32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DIY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TTP223 Capacitive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AT42QT1010 Standalone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0572215"/>
                  </a:ext>
                </a:extLst>
              </a:tr>
              <a:tr h="27968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Accuracy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Low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7552164"/>
                  </a:ext>
                </a:extLst>
              </a:tr>
              <a:tr h="327993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Cost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Included with 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$7 for 20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$5.95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520182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Space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Built-In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Designed into 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14.5mm x 11mm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20mm x 28mm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090797"/>
                  </a:ext>
                </a:extLst>
              </a:tr>
              <a:tr h="438624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Power Draw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Apart of MCU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Unknown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6µA at idle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17µA on average at 1.8V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4787409"/>
                  </a:ext>
                </a:extLst>
              </a:tr>
              <a:tr h="43151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Touch Area Size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Not 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Customizable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480567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Documentation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Plenty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Adequate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Adequate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Plenty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8272068"/>
                  </a:ext>
                </a:extLst>
              </a:tr>
              <a:tr h="292416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Sensor Output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Serial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Serial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Digital 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Digital High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7122194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368C0065-02F0-1CCF-5832-233E4A982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FD0F185D-9A00-4690-D5DE-135937A6EE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68544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58"/>
    </mc:Choice>
    <mc:Fallback>
      <p:transition spd="slow" advTm="32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4E4F-13F7-69A8-BA0D-2D53EC001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Water Level Sensor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B32F7-CEB5-6334-E355-EAA7942C3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To communicate with app on the status of the bottle a water level sensor is needed.</a:t>
            </a:r>
          </a:p>
          <a:p>
            <a:r>
              <a:rPr lang="en-US"/>
              <a:t>Requirements</a:t>
            </a:r>
          </a:p>
          <a:p>
            <a:pPr lvl="1"/>
            <a:r>
              <a:rPr lang="en-US"/>
              <a:t>Work on 3.3v</a:t>
            </a:r>
          </a:p>
          <a:p>
            <a:pPr lvl="1"/>
            <a:r>
              <a:rPr lang="en-US"/>
              <a:t>Water resistant or proof</a:t>
            </a:r>
          </a:p>
          <a:p>
            <a:pPr lvl="1"/>
            <a:r>
              <a:rPr lang="en-US"/>
              <a:t>High accuracy</a:t>
            </a:r>
          </a:p>
          <a:p>
            <a:pPr lvl="1"/>
            <a:r>
              <a:rPr lang="en-US"/>
              <a:t>Small Blind range</a:t>
            </a:r>
          </a:p>
          <a:p>
            <a:pPr lvl="1"/>
            <a:r>
              <a:rPr lang="en-US"/>
              <a:t>Bottle Fitting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4374D5-726F-F131-2454-8C1A55C8AB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46E1A935-7CEA-53DC-86B0-38E1BBE23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9631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98"/>
    </mc:Choice>
    <mc:Fallback>
      <p:transition spd="slow" advTm="31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D64C9-477F-853F-8D6E-D6B6A9A82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Ultrasonic Sensor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0119B-971B-109B-9AF0-4485F0D92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66" y="1680754"/>
            <a:ext cx="5507357" cy="4567645"/>
          </a:xfrm>
        </p:spPr>
        <p:txBody>
          <a:bodyPr/>
          <a:lstStyle/>
          <a:p>
            <a:r>
              <a:rPr lang="en-US"/>
              <a:t>Our sensor technology of choice for determining the water level is the Ultrasonic sensor</a:t>
            </a:r>
          </a:p>
          <a:p>
            <a:r>
              <a:rPr lang="en-US"/>
              <a:t>Fitting all our requirements is the A02YYUW Sensor</a:t>
            </a:r>
          </a:p>
          <a:p>
            <a:r>
              <a:rPr lang="en-US"/>
              <a:t>Although the cost is the highest the waterproofing and great </a:t>
            </a:r>
            <a:r>
              <a:rPr lang="en-US" err="1"/>
              <a:t>blindzone</a:t>
            </a:r>
            <a:r>
              <a:rPr lang="en-US"/>
              <a:t> offsets that con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DA32BF5-8676-BBD2-CE2F-EF17B9D97F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026138"/>
              </p:ext>
            </p:extLst>
          </p:nvPr>
        </p:nvGraphicFramePr>
        <p:xfrm>
          <a:off x="6174379" y="2879887"/>
          <a:ext cx="5507355" cy="191452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58221">
                  <a:extLst>
                    <a:ext uri="{9D8B030D-6E8A-4147-A177-3AD203B41FA5}">
                      <a16:colId xmlns:a16="http://schemas.microsoft.com/office/drawing/2014/main" val="134450444"/>
                    </a:ext>
                  </a:extLst>
                </a:gridCol>
                <a:gridCol w="739414">
                  <a:extLst>
                    <a:ext uri="{9D8B030D-6E8A-4147-A177-3AD203B41FA5}">
                      <a16:colId xmlns:a16="http://schemas.microsoft.com/office/drawing/2014/main" val="155519511"/>
                    </a:ext>
                  </a:extLst>
                </a:gridCol>
                <a:gridCol w="752475">
                  <a:extLst>
                    <a:ext uri="{9D8B030D-6E8A-4147-A177-3AD203B41FA5}">
                      <a16:colId xmlns:a16="http://schemas.microsoft.com/office/drawing/2014/main" val="1008926106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3015438501"/>
                    </a:ext>
                  </a:extLst>
                </a:gridCol>
                <a:gridCol w="1006475">
                  <a:extLst>
                    <a:ext uri="{9D8B030D-6E8A-4147-A177-3AD203B41FA5}">
                      <a16:colId xmlns:a16="http://schemas.microsoft.com/office/drawing/2014/main" val="3604645714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1601150774"/>
                    </a:ext>
                  </a:extLst>
                </a:gridCol>
                <a:gridCol w="696595">
                  <a:extLst>
                    <a:ext uri="{9D8B030D-6E8A-4147-A177-3AD203B41FA5}">
                      <a16:colId xmlns:a16="http://schemas.microsoft.com/office/drawing/2014/main" val="2131686139"/>
                    </a:ext>
                  </a:extLst>
                </a:gridCol>
              </a:tblGrid>
              <a:tr h="24257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Current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Range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Waterproof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Dimension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3219308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HC-SR04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5VDC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15mA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2cm-4m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45*20*15mm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5714241"/>
                  </a:ext>
                </a:extLst>
              </a:tr>
              <a:tr h="5232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A02YYUW</a:t>
                      </a:r>
                      <a:endParaRPr lang="en-US" sz="1200" kern="100">
                        <a:effectLst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3.3-5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8mA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3cm-450cm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84*29*12mm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  <a:highlight>
                            <a:srgbClr val="00FF00"/>
                          </a:highlight>
                        </a:rPr>
                        <a:t>$15.90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5797080"/>
                  </a:ext>
                </a:extLst>
              </a:tr>
              <a:tr h="49847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JSN-SR04T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3.3 – 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8mA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20cm-600cm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42*29*12mm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$13.00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672757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F478DCF-F07C-DD21-E21A-688DDBA2E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3FB1621E-F657-7622-C422-1D68E1D8A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7262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118"/>
    </mc:Choice>
    <mc:Fallback>
      <p:transition spd="slow" advTm="24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01351-B4B4-A29B-5B38-1205EF347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Regulator Selection and Comparison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132E76-4D2C-38BC-D131-1B1A3AB21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933304"/>
            <a:ext cx="3790905" cy="4315096"/>
          </a:xfrm>
        </p:spPr>
        <p:txBody>
          <a:bodyPr/>
          <a:lstStyle/>
          <a:p>
            <a:r>
              <a:rPr lang="en-US"/>
              <a:t>Linear Regulator technology is selected</a:t>
            </a:r>
          </a:p>
          <a:p>
            <a:pPr lvl="1"/>
            <a:r>
              <a:rPr lang="en-US"/>
              <a:t>Simple 3 components required to function</a:t>
            </a:r>
          </a:p>
          <a:p>
            <a:pPr lvl="1"/>
            <a:r>
              <a:rPr lang="en-US"/>
              <a:t>Not as susceptible to noise</a:t>
            </a:r>
          </a:p>
          <a:p>
            <a:pPr lvl="1"/>
            <a:r>
              <a:rPr lang="en-US"/>
              <a:t>Should not affect battery life too much as our battery capacity is high (3500mAh)</a:t>
            </a:r>
          </a:p>
          <a:p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EE6BCC9-2CC2-A743-840B-3519A1CD2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336792"/>
              </p:ext>
            </p:extLst>
          </p:nvPr>
        </p:nvGraphicFramePr>
        <p:xfrm>
          <a:off x="4975003" y="2788568"/>
          <a:ext cx="6391907" cy="3775075"/>
        </p:xfrm>
        <a:graphic>
          <a:graphicData uri="http://schemas.openxmlformats.org/drawingml/2006/table">
            <a:tbl>
              <a:tblPr firstRow="1" firstCol="1" bandRow="1"/>
              <a:tblGrid>
                <a:gridCol w="981710">
                  <a:extLst>
                    <a:ext uri="{9D8B030D-6E8A-4147-A177-3AD203B41FA5}">
                      <a16:colId xmlns:a16="http://schemas.microsoft.com/office/drawing/2014/main" val="2508545467"/>
                    </a:ext>
                  </a:extLst>
                </a:gridCol>
                <a:gridCol w="831850">
                  <a:extLst>
                    <a:ext uri="{9D8B030D-6E8A-4147-A177-3AD203B41FA5}">
                      <a16:colId xmlns:a16="http://schemas.microsoft.com/office/drawing/2014/main" val="1395473649"/>
                    </a:ext>
                  </a:extLst>
                </a:gridCol>
                <a:gridCol w="800094">
                  <a:extLst>
                    <a:ext uri="{9D8B030D-6E8A-4147-A177-3AD203B41FA5}">
                      <a16:colId xmlns:a16="http://schemas.microsoft.com/office/drawing/2014/main" val="1088191077"/>
                    </a:ext>
                  </a:extLst>
                </a:gridCol>
                <a:gridCol w="1103513">
                  <a:extLst>
                    <a:ext uri="{9D8B030D-6E8A-4147-A177-3AD203B41FA5}">
                      <a16:colId xmlns:a16="http://schemas.microsoft.com/office/drawing/2014/main" val="268143069"/>
                    </a:ext>
                  </a:extLst>
                </a:gridCol>
                <a:gridCol w="986585">
                  <a:extLst>
                    <a:ext uri="{9D8B030D-6E8A-4147-A177-3AD203B41FA5}">
                      <a16:colId xmlns:a16="http://schemas.microsoft.com/office/drawing/2014/main" val="102784217"/>
                    </a:ext>
                  </a:extLst>
                </a:gridCol>
                <a:gridCol w="971968">
                  <a:extLst>
                    <a:ext uri="{9D8B030D-6E8A-4147-A177-3AD203B41FA5}">
                      <a16:colId xmlns:a16="http://schemas.microsoft.com/office/drawing/2014/main" val="3825401959"/>
                    </a:ext>
                  </a:extLst>
                </a:gridCol>
                <a:gridCol w="716187">
                  <a:extLst>
                    <a:ext uri="{9D8B030D-6E8A-4147-A177-3AD203B41FA5}">
                      <a16:colId xmlns:a16="http://schemas.microsoft.com/office/drawing/2014/main" val="2840223611"/>
                    </a:ext>
                  </a:extLst>
                </a:gridCol>
              </a:tblGrid>
              <a:tr h="20066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Efficiency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Simplicity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(BOM cnt.)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Topology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Footprint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064117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LM317L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Linear Regulator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20mm^2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$0.60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33745"/>
                  </a:ext>
                </a:extLst>
              </a:tr>
              <a:tr h="43243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TPS61023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3.3-5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 Passthrough/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$0.73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34064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TPS63021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 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83.8%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Buck-Boost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038065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TPS61022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94.9%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Boost passthrough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 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$1.08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7127"/>
                  </a:ext>
                </a:extLst>
              </a:tr>
              <a:tr h="4851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TPS630252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3.3VDC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92.2%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Buck-Boost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 mm^2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281693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LM1117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ADJ or Fixed at 3.3V and 5V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60%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LDO/ Linear Regulator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20mm^2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$1.24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29980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E2D7642-76E8-FF73-FAD7-FF2B6DACA5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AD0D019-D9B9-BAA6-8316-1D796AD1A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661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653"/>
    </mc:Choice>
    <mc:Fallback>
      <p:transition spd="slow" advTm="59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541C4-9BD1-DE86-AFFB-75EB0E07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Battery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734BAE-DFCE-042E-3FBB-ADD505804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936" y="1432169"/>
            <a:ext cx="3519488" cy="4508499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For the portability of our water bottle the usage of batteries is required.</a:t>
            </a:r>
          </a:p>
          <a:p>
            <a:r>
              <a:rPr lang="en-US"/>
              <a:t>For safety in the lab the use of Li-ion batteries are the choice for the project.</a:t>
            </a:r>
          </a:p>
          <a:p>
            <a:r>
              <a:rPr lang="en-US"/>
              <a:t>The 18650 Li-ion Battery is the battery of choice </a:t>
            </a:r>
          </a:p>
          <a:p>
            <a:r>
              <a:rPr lang="en-US"/>
              <a:t>Most batteries on our table suit or design needs but are unprotected compared to the 35E from Samsung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DE19AB-859A-CFFF-1271-F148AD059E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055072"/>
              </p:ext>
            </p:extLst>
          </p:nvPr>
        </p:nvGraphicFramePr>
        <p:xfrm>
          <a:off x="5235058" y="2859633"/>
          <a:ext cx="6191938" cy="3477895"/>
        </p:xfrm>
        <a:graphic>
          <a:graphicData uri="http://schemas.openxmlformats.org/drawingml/2006/table">
            <a:tbl>
              <a:tblPr firstRow="1" firstCol="1" bandRow="1"/>
              <a:tblGrid>
                <a:gridCol w="832520">
                  <a:extLst>
                    <a:ext uri="{9D8B030D-6E8A-4147-A177-3AD203B41FA5}">
                      <a16:colId xmlns:a16="http://schemas.microsoft.com/office/drawing/2014/main" val="109966069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899975709"/>
                    </a:ext>
                  </a:extLst>
                </a:gridCol>
                <a:gridCol w="923547">
                  <a:extLst>
                    <a:ext uri="{9D8B030D-6E8A-4147-A177-3AD203B41FA5}">
                      <a16:colId xmlns:a16="http://schemas.microsoft.com/office/drawing/2014/main" val="811594760"/>
                    </a:ext>
                  </a:extLst>
                </a:gridCol>
                <a:gridCol w="777285">
                  <a:extLst>
                    <a:ext uri="{9D8B030D-6E8A-4147-A177-3AD203B41FA5}">
                      <a16:colId xmlns:a16="http://schemas.microsoft.com/office/drawing/2014/main" val="3668679919"/>
                    </a:ext>
                  </a:extLst>
                </a:gridCol>
                <a:gridCol w="809776">
                  <a:extLst>
                    <a:ext uri="{9D8B030D-6E8A-4147-A177-3AD203B41FA5}">
                      <a16:colId xmlns:a16="http://schemas.microsoft.com/office/drawing/2014/main" val="4049432442"/>
                    </a:ext>
                  </a:extLst>
                </a:gridCol>
                <a:gridCol w="1261428">
                  <a:extLst>
                    <a:ext uri="{9D8B030D-6E8A-4147-A177-3AD203B41FA5}">
                      <a16:colId xmlns:a16="http://schemas.microsoft.com/office/drawing/2014/main" val="138654820"/>
                    </a:ext>
                  </a:extLst>
                </a:gridCol>
                <a:gridCol w="787282">
                  <a:extLst>
                    <a:ext uri="{9D8B030D-6E8A-4147-A177-3AD203B41FA5}">
                      <a16:colId xmlns:a16="http://schemas.microsoft.com/office/drawing/2014/main" val="2489075093"/>
                    </a:ext>
                  </a:extLst>
                </a:gridCol>
              </a:tblGrid>
              <a:tr h="18669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Discharge current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Capacity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Topology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Size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1202189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EEMB 103454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8*56.5*60.5mm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$12.99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157091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Mikroe MLP805660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55*34.5*10mm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$17.40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5271862"/>
                  </a:ext>
                </a:extLst>
              </a:tr>
              <a:tr h="605155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LP675365JU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68*54*7.2mm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$17.80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4304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LP906090JH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6000mAh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LiPo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93*60*9mm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$23.64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005229"/>
                  </a:ext>
                </a:extLst>
              </a:tr>
              <a:tr h="59944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b="1" kern="0">
                          <a:solidFill>
                            <a:srgbClr val="FFFFFF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3.7V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8000mA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3500mAh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Li-ion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18.42*66.92mm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$7.09</a:t>
                      </a:r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83182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B38A23EB-9129-7B9D-5490-B3660DF42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1814" y="0"/>
            <a:ext cx="1780186" cy="2633700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D368D5E-0AE3-4B1F-76C6-B5E139182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0577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67"/>
    </mc:Choice>
    <mc:Fallback>
      <p:transition spd="slow" advTm="386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51EC5-1DC8-C8DB-34D3-E94EF8EDF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Power Supply – LM1117 LDO</a:t>
            </a:r>
          </a:p>
        </p:txBody>
      </p:sp>
      <p:sp>
        <p:nvSpPr>
          <p:cNvPr id="12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9EEFE-FFED-5CF4-7D38-84C050E4F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2 35e Samsung Batteries in series for 7.4V nominal output</a:t>
            </a:r>
          </a:p>
          <a:p>
            <a:r>
              <a:rPr lang="en-US">
                <a:solidFill>
                  <a:srgbClr val="EBEBEB"/>
                </a:solidFill>
              </a:rPr>
              <a:t>Linear Dropout Regulator that has a fixed output of 3.3V</a:t>
            </a:r>
          </a:p>
          <a:p>
            <a:r>
              <a:rPr lang="en-US">
                <a:solidFill>
                  <a:srgbClr val="EBEBEB"/>
                </a:solidFill>
              </a:rPr>
              <a:t>2 LM1117’s to distribute load and thermal dissipation</a:t>
            </a:r>
          </a:p>
          <a:p>
            <a:r>
              <a:rPr lang="en-US">
                <a:solidFill>
                  <a:srgbClr val="EBEBEB"/>
                </a:solidFill>
              </a:rPr>
              <a:t>Maximum current 800mA</a:t>
            </a:r>
          </a:p>
          <a:p>
            <a:r>
              <a:rPr lang="en-US">
                <a:solidFill>
                  <a:srgbClr val="EBEBEB"/>
                </a:solidFill>
              </a:rPr>
              <a:t>Anticipated current draw – 300mAh full use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F53D10-8B78-CA7A-C0CB-E03E062DFE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792" y="855779"/>
            <a:ext cx="5942277" cy="5443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061C4E-7A7C-0944-44F3-1D05A195BB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2385071C-0B83-D67B-ADDE-37668463B2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502330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31831"/>
    </mc:Choice>
    <mc:Fallback>
      <p:transition spd="slow" advTm="31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B5F20-6BDB-ECC4-9408-358DDF948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Optical Hardware Comparison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918AA2A-6249-EB94-163B-F99EECAAEA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241608"/>
              </p:ext>
            </p:extLst>
          </p:nvPr>
        </p:nvGraphicFramePr>
        <p:xfrm>
          <a:off x="297068" y="2052638"/>
          <a:ext cx="5208998" cy="303276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604499">
                  <a:extLst>
                    <a:ext uri="{9D8B030D-6E8A-4147-A177-3AD203B41FA5}">
                      <a16:colId xmlns:a16="http://schemas.microsoft.com/office/drawing/2014/main" val="526944219"/>
                    </a:ext>
                  </a:extLst>
                </a:gridCol>
                <a:gridCol w="2604499">
                  <a:extLst>
                    <a:ext uri="{9D8B030D-6E8A-4147-A177-3AD203B41FA5}">
                      <a16:colId xmlns:a16="http://schemas.microsoft.com/office/drawing/2014/main" val="3346612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Light emitting Diode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Laser diode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446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Broadband light source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Narrowband Light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754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Polychromatic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Monochromatic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56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Attenuation due to dispersion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Less attenuation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3223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15mW optical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 </a:t>
                      </a:r>
                      <a:r>
                        <a:rPr lang="en-US" err="1"/>
                        <a:t>mW</a:t>
                      </a:r>
                      <a:r>
                        <a:rPr lang="en-US"/>
                        <a:t> – 500 </a:t>
                      </a:r>
                      <a:r>
                        <a:rPr lang="en-US" err="1"/>
                        <a:t>mW</a:t>
                      </a:r>
                      <a:r>
                        <a:rPr lang="en-US"/>
                        <a:t> optical power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65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Cheapest 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Get what you pay for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12060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16D84E7-F8D9-1092-4181-D0C61C13D0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120934"/>
              </p:ext>
            </p:extLst>
          </p:nvPr>
        </p:nvGraphicFramePr>
        <p:xfrm>
          <a:off x="5732207" y="2052637"/>
          <a:ext cx="6331974" cy="425450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110658">
                  <a:extLst>
                    <a:ext uri="{9D8B030D-6E8A-4147-A177-3AD203B41FA5}">
                      <a16:colId xmlns:a16="http://schemas.microsoft.com/office/drawing/2014/main" val="416872655"/>
                    </a:ext>
                  </a:extLst>
                </a:gridCol>
                <a:gridCol w="2110658">
                  <a:extLst>
                    <a:ext uri="{9D8B030D-6E8A-4147-A177-3AD203B41FA5}">
                      <a16:colId xmlns:a16="http://schemas.microsoft.com/office/drawing/2014/main" val="1649204770"/>
                    </a:ext>
                  </a:extLst>
                </a:gridCol>
                <a:gridCol w="2110658">
                  <a:extLst>
                    <a:ext uri="{9D8B030D-6E8A-4147-A177-3AD203B41FA5}">
                      <a16:colId xmlns:a16="http://schemas.microsoft.com/office/drawing/2014/main" val="238078167"/>
                    </a:ext>
                  </a:extLst>
                </a:gridCol>
              </a:tblGrid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Photodiode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Linear Photodiode Array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CMOS sensor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381394"/>
                  </a:ext>
                </a:extLst>
              </a:tr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Small detection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Long detection 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Large detection 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622797"/>
                  </a:ext>
                </a:extLst>
              </a:tr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Cheap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Cheap -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357010"/>
                  </a:ext>
                </a:extLst>
              </a:tr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Easily integrated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Hard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Easy integration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962639"/>
                  </a:ext>
                </a:extLst>
              </a:tr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.3 A/W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.3 A/W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Sensitivity dependent on wavelength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153498"/>
                  </a:ext>
                </a:extLst>
              </a:tr>
              <a:tr h="505460">
                <a:tc>
                  <a:txBody>
                    <a:bodyPr/>
                    <a:lstStyle/>
                    <a:p>
                      <a:r>
                        <a:rPr lang="en-US"/>
                        <a:t>60dB </a:t>
                      </a:r>
                      <a:br>
                        <a:rPr lang="en-US"/>
                      </a:br>
                      <a:r>
                        <a:rPr lang="en-US"/>
                        <a:t>(theoretical)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100dB (theoretical)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40dB (datasheet)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0690098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9A3FAF2-A437-2903-21E4-6A38891E5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834" y="0"/>
            <a:ext cx="1392239" cy="2004614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DC817620-84CF-EC08-79E3-229FCC3BD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94378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47"/>
    </mc:Choice>
    <mc:Fallback>
      <p:transition spd="slow" advTm="30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37487-23BE-D446-D40A-5DFAFBE10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90" y="91116"/>
            <a:ext cx="8006276" cy="717321"/>
          </a:xfrm>
        </p:spPr>
        <p:txBody>
          <a:bodyPr/>
          <a:lstStyle/>
          <a:p>
            <a:r>
              <a:rPr lang="en-US"/>
              <a:t>Optical Hardware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83CC65-525A-6C15-18DD-8E24F35808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687612"/>
              </p:ext>
            </p:extLst>
          </p:nvPr>
        </p:nvGraphicFramePr>
        <p:xfrm>
          <a:off x="5806674" y="4909015"/>
          <a:ext cx="5521727" cy="175980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803276">
                  <a:extLst>
                    <a:ext uri="{9D8B030D-6E8A-4147-A177-3AD203B41FA5}">
                      <a16:colId xmlns:a16="http://schemas.microsoft.com/office/drawing/2014/main" val="4201662386"/>
                    </a:ext>
                  </a:extLst>
                </a:gridCol>
                <a:gridCol w="862098">
                  <a:extLst>
                    <a:ext uri="{9D8B030D-6E8A-4147-A177-3AD203B41FA5}">
                      <a16:colId xmlns:a16="http://schemas.microsoft.com/office/drawing/2014/main" val="49087836"/>
                    </a:ext>
                  </a:extLst>
                </a:gridCol>
                <a:gridCol w="932938">
                  <a:extLst>
                    <a:ext uri="{9D8B030D-6E8A-4147-A177-3AD203B41FA5}">
                      <a16:colId xmlns:a16="http://schemas.microsoft.com/office/drawing/2014/main" val="444761257"/>
                    </a:ext>
                  </a:extLst>
                </a:gridCol>
                <a:gridCol w="798848">
                  <a:extLst>
                    <a:ext uri="{9D8B030D-6E8A-4147-A177-3AD203B41FA5}">
                      <a16:colId xmlns:a16="http://schemas.microsoft.com/office/drawing/2014/main" val="3544582239"/>
                    </a:ext>
                  </a:extLst>
                </a:gridCol>
                <a:gridCol w="666023">
                  <a:extLst>
                    <a:ext uri="{9D8B030D-6E8A-4147-A177-3AD203B41FA5}">
                      <a16:colId xmlns:a16="http://schemas.microsoft.com/office/drawing/2014/main" val="2005817705"/>
                    </a:ext>
                  </a:extLst>
                </a:gridCol>
                <a:gridCol w="760897">
                  <a:extLst>
                    <a:ext uri="{9D8B030D-6E8A-4147-A177-3AD203B41FA5}">
                      <a16:colId xmlns:a16="http://schemas.microsoft.com/office/drawing/2014/main" val="63059258"/>
                    </a:ext>
                  </a:extLst>
                </a:gridCol>
                <a:gridCol w="697647">
                  <a:extLst>
                    <a:ext uri="{9D8B030D-6E8A-4147-A177-3AD203B41FA5}">
                      <a16:colId xmlns:a16="http://schemas.microsoft.com/office/drawing/2014/main" val="322530618"/>
                    </a:ext>
                  </a:extLst>
                </a:gridCol>
              </a:tblGrid>
              <a:tr h="296764">
                <a:tc gridSpan="7"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White LED Comparison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638210"/>
                  </a:ext>
                </a:extLst>
              </a:tr>
              <a:tr h="69724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 #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Wavelength range (nm)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Optical power (mW)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Viewing angle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Max DC forward current (mA)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187963"/>
                  </a:ext>
                </a:extLst>
              </a:tr>
              <a:tr h="34862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LEDWE-15</a:t>
                      </a:r>
                      <a:r>
                        <a:rPr lang="en-US" sz="1200" kern="100" baseline="30000">
                          <a:effectLst/>
                        </a:rPr>
                        <a:t>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10.92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4883196"/>
                  </a:ext>
                </a:extLst>
              </a:tr>
              <a:tr h="174310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LEDW7E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8.76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2939231"/>
                  </a:ext>
                </a:extLst>
              </a:tr>
              <a:tr h="174310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LEDW25E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430 - 660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9.09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0302355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5CEBF1A-C684-7CA7-3ED2-12EDB7414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053" y="4036353"/>
            <a:ext cx="4801870" cy="2632466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3EF994-271A-DEF4-3CE9-51D6B837B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98347"/>
              </p:ext>
            </p:extLst>
          </p:nvPr>
        </p:nvGraphicFramePr>
        <p:xfrm>
          <a:off x="420053" y="956239"/>
          <a:ext cx="4801870" cy="286004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954405">
                  <a:extLst>
                    <a:ext uri="{9D8B030D-6E8A-4147-A177-3AD203B41FA5}">
                      <a16:colId xmlns:a16="http://schemas.microsoft.com/office/drawing/2014/main" val="1735562391"/>
                    </a:ext>
                  </a:extLst>
                </a:gridCol>
                <a:gridCol w="802005">
                  <a:extLst>
                    <a:ext uri="{9D8B030D-6E8A-4147-A177-3AD203B41FA5}">
                      <a16:colId xmlns:a16="http://schemas.microsoft.com/office/drawing/2014/main" val="1633754475"/>
                    </a:ext>
                  </a:extLst>
                </a:gridCol>
                <a:gridCol w="852170">
                  <a:extLst>
                    <a:ext uri="{9D8B030D-6E8A-4147-A177-3AD203B41FA5}">
                      <a16:colId xmlns:a16="http://schemas.microsoft.com/office/drawing/2014/main" val="3468402746"/>
                    </a:ext>
                  </a:extLst>
                </a:gridCol>
                <a:gridCol w="580390">
                  <a:extLst>
                    <a:ext uri="{9D8B030D-6E8A-4147-A177-3AD203B41FA5}">
                      <a16:colId xmlns:a16="http://schemas.microsoft.com/office/drawing/2014/main" val="1986476011"/>
                    </a:ext>
                  </a:extLst>
                </a:gridCol>
                <a:gridCol w="970280">
                  <a:extLst>
                    <a:ext uri="{9D8B030D-6E8A-4147-A177-3AD203B41FA5}">
                      <a16:colId xmlns:a16="http://schemas.microsoft.com/office/drawing/2014/main" val="1042043376"/>
                    </a:ext>
                  </a:extLst>
                </a:gridCol>
                <a:gridCol w="642620">
                  <a:extLst>
                    <a:ext uri="{9D8B030D-6E8A-4147-A177-3AD203B41FA5}">
                      <a16:colId xmlns:a16="http://schemas.microsoft.com/office/drawing/2014/main" val="173569147"/>
                    </a:ext>
                  </a:extLst>
                </a:gridCol>
              </a:tblGrid>
              <a:tr h="0"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Light sensor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4131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Range(nm)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Active area (mm)</a:t>
                      </a:r>
                      <a:r>
                        <a:rPr lang="en-US" sz="1200" kern="100" baseline="300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Responsivity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(A/W)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($)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72762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FDS10x10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350-1100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0.725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220.95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5299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Hamamatsu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S14833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340-1100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0.68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33383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#53-378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0.65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138.00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5698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Adafruit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TSL2591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400-1100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56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0.6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6.95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510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ESP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OV2640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380-1100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Adj.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0.6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FFFF00"/>
                          </a:highlight>
                        </a:rPr>
                        <a:t>26</a:t>
                      </a:r>
                      <a:endParaRPr lang="en-US" sz="1200" kern="100">
                        <a:effectLst/>
                        <a:highlight>
                          <a:srgbClr val="FFFF00"/>
                        </a:highlight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040823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046877C5-842B-B94C-6843-43C381F85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2721" y="-3783"/>
            <a:ext cx="1333501" cy="19200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5D66E5-B238-D126-F935-62DF906D7659}"/>
              </a:ext>
            </a:extLst>
          </p:cNvPr>
          <p:cNvSpPr txBox="1"/>
          <p:nvPr/>
        </p:nvSpPr>
        <p:spPr>
          <a:xfrm>
            <a:off x="5384800" y="900595"/>
            <a:ext cx="47180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Light sensor selection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Covers spectral 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Small pixel size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Responsivity to visible wavelengths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Ease of integration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Must have i2c capability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price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2B668D-EDA7-A952-1815-4FDA9797D3AD}"/>
              </a:ext>
            </a:extLst>
          </p:cNvPr>
          <p:cNvSpPr txBox="1"/>
          <p:nvPr/>
        </p:nvSpPr>
        <p:spPr>
          <a:xfrm>
            <a:off x="5384800" y="3297689"/>
            <a:ext cx="4718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Light 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Large spectral range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Efficient optical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Small viewing 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price</a:t>
            </a: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2919820F-4D84-C6EC-86E1-6EE309307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3695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98"/>
    </mc:Choice>
    <mc:Fallback>
      <p:transition spd="slow" advTm="24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B2E05-87DB-699B-F412-196C077D6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86" y="71718"/>
            <a:ext cx="9404723" cy="1400530"/>
          </a:xfrm>
        </p:spPr>
        <p:txBody>
          <a:bodyPr/>
          <a:lstStyle/>
          <a:p>
            <a:r>
              <a:rPr lang="en-US"/>
              <a:t>Optical Hardware Comparison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768472-DC52-9493-5F77-3D7BD2611A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858588"/>
              </p:ext>
            </p:extLst>
          </p:nvPr>
        </p:nvGraphicFramePr>
        <p:xfrm>
          <a:off x="103186" y="1318470"/>
          <a:ext cx="5964766" cy="1844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82383">
                  <a:extLst>
                    <a:ext uri="{9D8B030D-6E8A-4147-A177-3AD203B41FA5}">
                      <a16:colId xmlns:a16="http://schemas.microsoft.com/office/drawing/2014/main" val="772366180"/>
                    </a:ext>
                  </a:extLst>
                </a:gridCol>
                <a:gridCol w="2982383">
                  <a:extLst>
                    <a:ext uri="{9D8B030D-6E8A-4147-A177-3AD203B41FA5}">
                      <a16:colId xmlns:a16="http://schemas.microsoft.com/office/drawing/2014/main" val="322132061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Lens vs.Mirror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085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Lens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Mirror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29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Any focal length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Any focal length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2250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Transmission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reflection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64528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30 - expensive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50 - expensive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5572758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75BF8D-E9C8-DBA9-F13D-3D9CA6632C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6112818"/>
                  </p:ext>
                </p:extLst>
              </p:nvPr>
            </p:nvGraphicFramePr>
            <p:xfrm>
              <a:off x="6343649" y="1318470"/>
              <a:ext cx="5468940" cy="21031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734470">
                      <a:extLst>
                        <a:ext uri="{9D8B030D-6E8A-4147-A177-3AD203B41FA5}">
                          <a16:colId xmlns:a16="http://schemas.microsoft.com/office/drawing/2014/main" val="479750185"/>
                        </a:ext>
                      </a:extLst>
                    </a:gridCol>
                    <a:gridCol w="2734470">
                      <a:extLst>
                        <a:ext uri="{9D8B030D-6E8A-4147-A177-3AD203B41FA5}">
                          <a16:colId xmlns:a16="http://schemas.microsoft.com/office/drawing/2014/main" val="1234165074"/>
                        </a:ext>
                      </a:extLst>
                    </a:gridCol>
                  </a:tblGrid>
                  <a:tr h="336528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Reflective grating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Transmission grating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8902803"/>
                      </a:ext>
                    </a:extLst>
                  </a:tr>
                  <a:tr h="336528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Can fold system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Cannot fold system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60603562"/>
                      </a:ext>
                    </a:extLst>
                  </a:tr>
                  <a:tr h="336528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θ incident = θ reflected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l-GR" smtClean="0">
                                    <a:latin typeface="Cambria Math" panose="02040503050406030204" pitchFamily="18" charset="0"/>
                                  </a:rPr>
                                  <m:t>β</m:t>
                                </m:r>
                                <m:r>
                                  <a:rPr lang="en-US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f>
                                      <m:f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smtClean="0">
                                            <a:latin typeface="Cambria Math" panose="02040503050406030204" pitchFamily="18" charset="0"/>
                                          </a:rPr>
                                          <m:t>λ</m:t>
                                        </m:r>
                                      </m:num>
                                      <m:den>
                                        <m: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</m:den>
                                    </m:f>
                                    <m:r>
                                      <a:rPr lang="en-US" b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unc>
                                      <m:func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l-GR" b="0" smtClean="0">
                                            <a:latin typeface="Cambria Math" panose="02040503050406030204" pitchFamily="18" charset="0"/>
                                          </a:rPr>
                                          <m:t>α</m:t>
                                        </m:r>
                                        <m:r>
                                          <a:rPr lang="en-US" b="0" smtClean="0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</m:func>
                                  </m:e>
                                </m:func>
                              </m:oMath>
                            </m:oMathPara>
                          </a14:m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5398064"/>
                      </a:ext>
                    </a:extLst>
                  </a:tr>
                  <a:tr h="336528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300-1200 grooves/mm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300-1200 grooves/mm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2981"/>
                      </a:ext>
                    </a:extLst>
                  </a:tr>
                  <a:tr h="336528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$100 - $200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$100 - $200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6493527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5C75BF8D-E9C8-DBA9-F13D-3D9CA6632C2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6112818"/>
                  </p:ext>
                </p:extLst>
              </p:nvPr>
            </p:nvGraphicFramePr>
            <p:xfrm>
              <a:off x="6343649" y="1318470"/>
              <a:ext cx="5468940" cy="2103120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734470">
                      <a:extLst>
                        <a:ext uri="{9D8B030D-6E8A-4147-A177-3AD203B41FA5}">
                          <a16:colId xmlns:a16="http://schemas.microsoft.com/office/drawing/2014/main" val="479750185"/>
                        </a:ext>
                      </a:extLst>
                    </a:gridCol>
                    <a:gridCol w="2734470">
                      <a:extLst>
                        <a:ext uri="{9D8B030D-6E8A-4147-A177-3AD203B41FA5}">
                          <a16:colId xmlns:a16="http://schemas.microsoft.com/office/drawing/2014/main" val="1234165074"/>
                        </a:ext>
                      </a:extLst>
                    </a:gridCol>
                  </a:tblGrid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Reflective grating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Transmission grating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8902803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Can fold system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Cannot fold system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6060356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θ incident = θ reflected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100223" t="-117925" r="-891" b="-12735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85398064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300-1200 grooves/mm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300-1200 grooves/mm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51298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$100 - $200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$100 - $200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6493527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4BE0A01-4061-545E-F195-E9D529F7E655}"/>
              </a:ext>
            </a:extLst>
          </p:cNvPr>
          <p:cNvSpPr txBox="1"/>
          <p:nvPr/>
        </p:nvSpPr>
        <p:spPr>
          <a:xfrm>
            <a:off x="6343649" y="3670598"/>
            <a:ext cx="4324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diffraction grating along with the slit size determines the spectral resolution of spectrometer. Industrial spectrometers usually have a spectral resolution of 1 nm.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F0BF1-CECD-4EA9-9BA2-447B2677C927}"/>
              </a:ext>
            </a:extLst>
          </p:cNvPr>
          <p:cNvSpPr txBox="1"/>
          <p:nvPr/>
        </p:nvSpPr>
        <p:spPr>
          <a:xfrm>
            <a:off x="295274" y="3670598"/>
            <a:ext cx="43243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Lenses and mirrors act similarly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Mirrors are not susceptible to chromatic aberration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Lenses focus light at different points depending on wavelength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F61A206-9FEB-F4DC-FA1E-637565D72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8499" y="4937960"/>
            <a:ext cx="1333501" cy="1920040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87E26A55-A48F-5583-6317-8B5743E9EB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2063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57"/>
    </mc:Choice>
    <mc:Fallback>
      <p:transition spd="slow" advTm="45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06927-1C1A-DD4F-55F5-BD09D2580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Optical Hardware Selection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EA0C206-4691-17A5-1E54-15E10D4837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302159"/>
              </p:ext>
            </p:extLst>
          </p:nvPr>
        </p:nvGraphicFramePr>
        <p:xfrm>
          <a:off x="181928" y="1300004"/>
          <a:ext cx="5399722" cy="347472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829042">
                  <a:extLst>
                    <a:ext uri="{9D8B030D-6E8A-4147-A177-3AD203B41FA5}">
                      <a16:colId xmlns:a16="http://schemas.microsoft.com/office/drawing/2014/main" val="3657535151"/>
                    </a:ext>
                  </a:extLst>
                </a:gridCol>
                <a:gridCol w="767098">
                  <a:extLst>
                    <a:ext uri="{9D8B030D-6E8A-4147-A177-3AD203B41FA5}">
                      <a16:colId xmlns:a16="http://schemas.microsoft.com/office/drawing/2014/main" val="3291586554"/>
                    </a:ext>
                  </a:extLst>
                </a:gridCol>
                <a:gridCol w="817154">
                  <a:extLst>
                    <a:ext uri="{9D8B030D-6E8A-4147-A177-3AD203B41FA5}">
                      <a16:colId xmlns:a16="http://schemas.microsoft.com/office/drawing/2014/main" val="2218093076"/>
                    </a:ext>
                  </a:extLst>
                </a:gridCol>
                <a:gridCol w="802137">
                  <a:extLst>
                    <a:ext uri="{9D8B030D-6E8A-4147-A177-3AD203B41FA5}">
                      <a16:colId xmlns:a16="http://schemas.microsoft.com/office/drawing/2014/main" val="926877295"/>
                    </a:ext>
                  </a:extLst>
                </a:gridCol>
                <a:gridCol w="794003">
                  <a:extLst>
                    <a:ext uri="{9D8B030D-6E8A-4147-A177-3AD203B41FA5}">
                      <a16:colId xmlns:a16="http://schemas.microsoft.com/office/drawing/2014/main" val="2154628242"/>
                    </a:ext>
                  </a:extLst>
                </a:gridCol>
                <a:gridCol w="702652">
                  <a:extLst>
                    <a:ext uri="{9D8B030D-6E8A-4147-A177-3AD203B41FA5}">
                      <a16:colId xmlns:a16="http://schemas.microsoft.com/office/drawing/2014/main" val="989093189"/>
                    </a:ext>
                  </a:extLst>
                </a:gridCol>
                <a:gridCol w="687636">
                  <a:extLst>
                    <a:ext uri="{9D8B030D-6E8A-4147-A177-3AD203B41FA5}">
                      <a16:colId xmlns:a16="http://schemas.microsoft.com/office/drawing/2014/main" val="1758692352"/>
                    </a:ext>
                  </a:extLst>
                </a:gridCol>
              </a:tblGrid>
              <a:tr h="176486">
                <a:tc gridSpan="7"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Lenses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999142"/>
                  </a:ext>
                </a:extLst>
              </a:tr>
              <a:tr h="352972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 #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Material / coating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F/# | NA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Diameter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Focal length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($)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962308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LA1116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24.12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454656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LA1222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N/A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15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22.56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4919109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Newport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>
                          <a:highlight>
                            <a:srgbClr val="00FF00"/>
                          </a:highlight>
                        </a:rPr>
                        <a:t>KBX031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N-BK7 /uncoated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 |.16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12.7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38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37.00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3601127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Newport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KPX046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N-BK7 /uncoated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 | .16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12.7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38 mm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33.00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7913913"/>
                  </a:ext>
                </a:extLst>
              </a:tr>
              <a:tr h="529458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#37-801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N-BK7 /uncoated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1.57 | .32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12.7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20 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29.00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556799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4A454959-EC14-DD4B-7CC0-336191036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2721" y="-3783"/>
            <a:ext cx="1333501" cy="1920040"/>
          </a:xfrm>
          <a:prstGeom prst="rect">
            <a:avLst/>
          </a:prstGeom>
        </p:spPr>
      </p:pic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FD3D37DE-1FAD-6982-C583-FB22E8973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6891336"/>
              </p:ext>
            </p:extLst>
          </p:nvPr>
        </p:nvGraphicFramePr>
        <p:xfrm>
          <a:off x="181928" y="5125879"/>
          <a:ext cx="5937250" cy="146304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187450">
                  <a:extLst>
                    <a:ext uri="{9D8B030D-6E8A-4147-A177-3AD203B41FA5}">
                      <a16:colId xmlns:a16="http://schemas.microsoft.com/office/drawing/2014/main" val="3498038980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3847673535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2473173411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3750239512"/>
                    </a:ext>
                  </a:extLst>
                </a:gridCol>
                <a:gridCol w="1187450">
                  <a:extLst>
                    <a:ext uri="{9D8B030D-6E8A-4147-A177-3AD203B41FA5}">
                      <a16:colId xmlns:a16="http://schemas.microsoft.com/office/drawing/2014/main" val="155810831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Ruled Gratings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554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Company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Product #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Grooves/mm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Groove angle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3979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Thorlabs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GT13-06V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600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28.7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90.87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9490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Thorlabs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GT13-03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90.87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2115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#49-575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17.5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102.00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54125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Edmund Optics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#49-576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28.7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102.00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3660736"/>
                  </a:ext>
                </a:extLst>
              </a:tr>
            </a:tbl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5968F9C6-3E26-B745-FE57-6B516D57CD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6799" y="2637889"/>
            <a:ext cx="5455372" cy="17033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98D2F5-31CA-4E90-6694-2681DB7B0505}"/>
                  </a:ext>
                </a:extLst>
              </p:cNvPr>
              <p:cNvSpPr txBox="1"/>
              <p:nvPr/>
            </p:nvSpPr>
            <p:spPr>
              <a:xfrm>
                <a:off x="7505699" y="4774724"/>
                <a:ext cx="3818572" cy="1633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/>
                  <a:t>Spectral resolution of system: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𝑠𝑙𝑖𝑡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𝑤𝑖𝑑𝑡h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𝑓𝑛𝑢𝑚𝑏𝑒𝑟</m:t>
                          </m:r>
                        </m:den>
                      </m:f>
                    </m:oMath>
                  </m:oMathPara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0.6 µ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(250 µ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12.7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3</m:t>
                        </m:r>
                      </m:den>
                    </m:f>
                  </m:oMath>
                </a14:m>
                <a:r>
                  <a:rPr lang="en-US"/>
                  <a:t> = 3.94 nm</a:t>
                </a:r>
              </a:p>
              <a:p>
                <a:endParaRPr lang="en-US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A98D2F5-31CA-4E90-6694-2681DB7B0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699" y="4774724"/>
                <a:ext cx="3818572" cy="1633460"/>
              </a:xfrm>
              <a:prstGeom prst="rect">
                <a:avLst/>
              </a:prstGeom>
              <a:blipFill>
                <a:blip r:embed="rId6"/>
                <a:stretch>
                  <a:fillRect l="-1276" t="-1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3D7CFEDE-5817-D909-C88A-BEC16C216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1626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87"/>
    </mc:Choice>
    <mc:Fallback>
      <p:transition spd="slow" advTm="14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D18C7-BEF9-05B7-21B3-7C444B2AC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Motivation/Background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A4A5-0190-8270-360E-AB95FFF6D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Motivation:</a:t>
            </a:r>
          </a:p>
          <a:p>
            <a:pPr lvl="1"/>
            <a:r>
              <a:rPr lang="en-US"/>
              <a:t>Enhance user experience when tracking macros from beverage.</a:t>
            </a:r>
          </a:p>
          <a:p>
            <a:pPr lvl="1"/>
            <a:r>
              <a:rPr lang="en-US"/>
              <a:t>Incorporate the use of metrology (optics) to provide something never seen in portable water bottles.</a:t>
            </a:r>
          </a:p>
          <a:p>
            <a:r>
              <a:rPr lang="en-US"/>
              <a:t>Background:</a:t>
            </a:r>
          </a:p>
          <a:p>
            <a:pPr lvl="1"/>
            <a:r>
              <a:rPr lang="en-US"/>
              <a:t>Reusable water bottles are a staple to society in efforts to reduce waste.</a:t>
            </a:r>
          </a:p>
          <a:p>
            <a:pPr lvl="1"/>
            <a:r>
              <a:rPr lang="en-US"/>
              <a:t>There are tons of “smart bottles on the market”, all of which use dual motion or ultrasonic sensor to tell the user how much they drink.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3C8AD-0D6C-D953-9033-139B60504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0420" y="0"/>
            <a:ext cx="1333501" cy="1920040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65D01C03-BC89-EE5D-6BB4-69352EF6D4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88154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64"/>
    </mc:Choice>
    <mc:Fallback>
      <p:transition spd="slow" advTm="27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8D148-81DB-B798-8AC5-6DC2E15A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 of Hardware selection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AF7281-BA8F-16C4-D0A0-DE459EBA95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6106718"/>
              </p:ext>
            </p:extLst>
          </p:nvPr>
        </p:nvGraphicFramePr>
        <p:xfrm>
          <a:off x="1103313" y="2052638"/>
          <a:ext cx="8947150" cy="3977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473575">
                  <a:extLst>
                    <a:ext uri="{9D8B030D-6E8A-4147-A177-3AD203B41FA5}">
                      <a16:colId xmlns:a16="http://schemas.microsoft.com/office/drawing/2014/main" val="2425942523"/>
                    </a:ext>
                  </a:extLst>
                </a:gridCol>
                <a:gridCol w="4473575">
                  <a:extLst>
                    <a:ext uri="{9D8B030D-6E8A-4147-A177-3AD203B41FA5}">
                      <a16:colId xmlns:a16="http://schemas.microsoft.com/office/drawing/2014/main" val="5208749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/>
                        <a:t>Selected Hardware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02704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Microcontroller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ESP32-WROOM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061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Battery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35E Samsung 3500mAh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222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Ultrasonic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A02YYUW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53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Touch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Built in ESP32-WROOM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65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Notification 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240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Spectrometer 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Thorlabs LEDW7E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247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L1 Newport(KPX046) L2Newport(KBX031)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365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Diffraction Grating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Thorlabs GT13-06V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046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Light sensor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TSL2591 (or potentially osv2640)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4809909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726E4AE2-B16B-25D3-F989-D8DA654CD3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87B6A3F5-1F21-FA2C-DC00-0C145A2FBB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62172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63"/>
    </mc:Choice>
    <mc:Fallback>
      <p:transition spd="slow" advTm="68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0CDA5-006A-6B56-ABE2-5E303D46A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5998" y="1552846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Hardware Block Diagram</a:t>
            </a: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A diagram of a computer system&#10;&#10;Description automatically generated">
            <a:extLst>
              <a:ext uri="{FF2B5EF4-FFF2-40B4-BE49-F238E27FC236}">
                <a16:creationId xmlns:a16="http://schemas.microsoft.com/office/drawing/2014/main" id="{89C4C8AB-A82A-FBDE-87E3-67DAB639E1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8764219" cy="6858000"/>
          </a:xfrm>
          <a:prstGeom prst="rect">
            <a:avLst/>
          </a:prstGeom>
          <a:noFill/>
          <a:effectLst/>
        </p:spPr>
      </p:pic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A134AF43-7CCF-DDBE-0D6B-04183F8747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1BE1FA48-981F-DE60-85C6-B28B72033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07189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4025"/>
    </mc:Choice>
    <mc:Fallback>
      <p:transition spd="slow" advTm="24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A8ACEA-5B4B-4AC6-A227-6A0E014A5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54BE42-0A76-4E08-8E93-933FEE575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BC170363-AD0C-449E-B5CC-30A228247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8" name="Freeform 5">
            <a:extLst>
              <a:ext uri="{FF2B5EF4-FFF2-40B4-BE49-F238E27FC236}">
                <a16:creationId xmlns:a16="http://schemas.microsoft.com/office/drawing/2014/main" id="{1F63DF7C-AFED-49CB-8FAF-B69387E9C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ABC988-903A-701A-1E3E-476FF959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458" y="4854344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Schematic for the bottle</a:t>
            </a:r>
          </a:p>
        </p:txBody>
      </p:sp>
      <p:pic>
        <p:nvPicPr>
          <p:cNvPr id="5" name="Picture 4" descr="A drawing of a container&#10;&#10;Description automatically generated">
            <a:extLst>
              <a:ext uri="{FF2B5EF4-FFF2-40B4-BE49-F238E27FC236}">
                <a16:creationId xmlns:a16="http://schemas.microsoft.com/office/drawing/2014/main" id="{B0BFF1FC-CB2F-7129-A603-27AD9EBC5E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7" y="0"/>
            <a:ext cx="4064826" cy="4291620"/>
          </a:xfrm>
          <a:prstGeom prst="rect">
            <a:avLst/>
          </a:prstGeom>
          <a:effectLst/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3923328-FB9C-9F80-0AA1-E7D193FD6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4929553" y="0"/>
            <a:ext cx="5452795" cy="4213013"/>
          </a:xfrm>
        </p:spPr>
      </p:pic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0B36E9C1-9E2B-F8C2-897A-A0265810BCB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6B2F618E-CB54-6BF2-DF59-1EEEC9360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8521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701"/>
    </mc:Choice>
    <mc:Fallback>
      <p:transition spd="slow" advTm="50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4474" x="4506913" y="36513"/>
          <p14:tracePt t="4481" x="4506913" y="96838"/>
          <p14:tracePt t="4489" x="4494213" y="182563"/>
          <p14:tracePt t="4536" x="4360863" y="584200"/>
          <p14:tracePt t="4569" x="4275138" y="792163"/>
          <p14:tracePt t="4604" x="4152900" y="1096963"/>
          <p14:tracePt t="4637" x="4105275" y="1217613"/>
          <p14:tracePt t="4670" x="4019550" y="1363663"/>
          <p14:tracePt t="4705" x="3860800" y="1509713"/>
          <p14:tracePt t="4736" x="3763963" y="1584325"/>
          <p14:tracePt t="4770" x="3617913" y="1681163"/>
          <p14:tracePt t="4803" x="3556000" y="1730375"/>
          <p14:tracePt t="4836" x="3482975" y="1778000"/>
          <p14:tracePt t="4870" x="3459163" y="1790700"/>
          <p14:tracePt t="5358" x="3422650" y="1876425"/>
          <p14:tracePt t="5365" x="3398838" y="1949450"/>
          <p14:tracePt t="5371" x="3386138" y="1985963"/>
          <p14:tracePt t="5402" x="3252788" y="2254250"/>
          <p14:tracePt t="5438" x="3130550" y="2473325"/>
          <p14:tracePt t="5470" x="3094038" y="2546350"/>
          <p14:tracePt t="5503" x="3081338" y="2582863"/>
          <p14:tracePt t="5536" x="3044825" y="2619375"/>
          <p14:tracePt t="5570" x="2922588" y="2703513"/>
          <p14:tracePt t="5603" x="2752725" y="2776538"/>
          <p14:tracePt t="5637" x="2630488" y="2776538"/>
          <p14:tracePt t="5669" x="2497138" y="2740025"/>
          <p14:tracePt t="5704" x="2398713" y="2692400"/>
          <p14:tracePt t="5737" x="2301875" y="2593975"/>
          <p14:tracePt t="5771" x="2192338" y="2338388"/>
          <p14:tracePt t="5804" x="2155825" y="2241550"/>
          <p14:tracePt t="5837" x="2119313" y="2205038"/>
          <p14:tracePt t="5870" x="2095500" y="2132013"/>
          <p14:tracePt t="5871" x="2095500" y="2082800"/>
          <p14:tracePt t="5903" x="2070100" y="1887538"/>
          <p14:tracePt t="5904" x="2058988" y="1863725"/>
          <p14:tracePt t="5935" x="2046288" y="1790700"/>
          <p14:tracePt t="5969" x="2046288" y="1717675"/>
          <p14:tracePt t="5970" x="2046288" y="1704975"/>
          <p14:tracePt t="6002" x="2046288" y="1657350"/>
          <p14:tracePt t="6037" x="2095500" y="1498600"/>
          <p14:tracePt t="6071" x="2155825" y="1412875"/>
          <p14:tracePt t="6104" x="2205038" y="1363663"/>
          <p14:tracePt t="6135" x="2252663" y="1327150"/>
          <p14:tracePt t="6137" x="2278063" y="1316038"/>
          <p14:tracePt t="6169" x="2351088" y="1290638"/>
          <p14:tracePt t="6203" x="2424113" y="1279525"/>
          <p14:tracePt t="6236" x="2460625" y="1279525"/>
          <p14:tracePt t="6268" x="2471738" y="1279525"/>
          <p14:tracePt t="6302" x="2484438" y="1279525"/>
          <p14:tracePt t="6337" x="2497138" y="1290638"/>
          <p14:tracePt t="6370" x="2497138" y="1316038"/>
          <p14:tracePt t="6403" x="2497138" y="1327150"/>
          <p14:tracePt t="6437" x="2497138" y="1352550"/>
          <p14:tracePt t="6469" x="2508250" y="1363663"/>
          <p14:tracePt t="6503" x="2520950" y="1389063"/>
          <p14:tracePt t="6537" x="2533650" y="1412875"/>
          <p14:tracePt t="6570" x="2557463" y="1425575"/>
          <p14:tracePt t="6602" x="2582863" y="1449388"/>
          <p14:tracePt t="6636" x="2606675" y="1462088"/>
          <p14:tracePt t="6670" x="2643188" y="1485900"/>
          <p14:tracePt t="6703" x="2679700" y="1498600"/>
          <p14:tracePt t="6737" x="2740025" y="1535113"/>
          <p14:tracePt t="6737" x="2752725" y="1546225"/>
          <p14:tracePt t="6770" x="2789238" y="1584325"/>
          <p14:tracePt t="6804" x="2849563" y="1631950"/>
          <p14:tracePt t="6837" x="2898775" y="1717675"/>
          <p14:tracePt t="6871" x="2971800" y="1827213"/>
          <p14:tracePt t="6905" x="3021013" y="1912938"/>
          <p14:tracePt t="6936" x="3068638" y="2022475"/>
          <p14:tracePt t="6969" x="3141663" y="2314575"/>
          <p14:tracePt t="7004" x="3154363" y="2484438"/>
          <p14:tracePt t="7037" x="3167063" y="2570163"/>
          <p14:tracePt t="7071" x="3167063" y="2692400"/>
          <p14:tracePt t="7103" x="3167063" y="2838450"/>
          <p14:tracePt t="7136" x="3167063" y="2960688"/>
          <p14:tracePt t="7170" x="3130550" y="3179763"/>
          <p14:tracePt t="7204" x="3094038" y="3289300"/>
          <p14:tracePt t="7235" x="3094038" y="3349625"/>
          <p14:tracePt t="7270" x="3057525" y="3484563"/>
          <p14:tracePt t="7303" x="3032125" y="3544888"/>
          <p14:tracePt t="7336" x="3008313" y="3581400"/>
          <p14:tracePt t="7378" x="2995613" y="3594100"/>
          <p14:tracePt t="7403" x="2971800" y="3617913"/>
          <p14:tracePt t="7437" x="2911475" y="3678238"/>
          <p14:tracePt t="7470" x="2886075" y="3690938"/>
          <p14:tracePt t="7503" x="2849563" y="3690938"/>
          <p14:tracePt t="7537" x="2813050" y="3690938"/>
          <p14:tracePt t="7569" x="2776538" y="3690938"/>
          <p14:tracePt t="7603" x="2752725" y="3690938"/>
          <p14:tracePt t="7638" x="2703513" y="3654425"/>
          <p14:tracePt t="7670" x="2679700" y="3617913"/>
          <p14:tracePt t="7703" x="2630488" y="3594100"/>
          <p14:tracePt t="7738" x="2570163" y="3471863"/>
          <p14:tracePt t="7770" x="2546350" y="3422650"/>
          <p14:tracePt t="7802" x="2533650" y="3386138"/>
          <p14:tracePt t="7839" x="2520950" y="3349625"/>
          <p14:tracePt t="7869" x="2484438" y="3300413"/>
          <p14:tracePt t="7904" x="2471738" y="3276600"/>
          <p14:tracePt t="7936" x="2471738" y="3263900"/>
          <p14:tracePt t="7969" x="2471738" y="3216275"/>
          <p14:tracePt t="8004" x="2460625" y="3190875"/>
          <p14:tracePt t="8038" x="2460625" y="3179763"/>
          <p14:tracePt t="8069" x="2460625" y="3167063"/>
          <p14:tracePt t="8104" x="2460625" y="3143250"/>
          <p14:tracePt t="8136" x="2460625" y="3117850"/>
          <p14:tracePt t="8170" x="2460625" y="3094038"/>
          <p14:tracePt t="8232" x="2460625" y="3081338"/>
          <p14:tracePt t="8297" x="2460625" y="3070225"/>
          <p14:tracePt t="8311" x="2460625" y="3057525"/>
          <p14:tracePt t="8336" x="2460625" y="3021013"/>
          <p14:tracePt t="8370" x="2460625" y="3008313"/>
          <p14:tracePt t="8403" x="2460625" y="2984500"/>
          <p14:tracePt t="8437" x="2471738" y="2898775"/>
          <p14:tracePt t="8471" x="2508250" y="2825750"/>
          <p14:tracePt t="8520" x="2508250" y="2814638"/>
          <p14:tracePt t="8557" x="2508250" y="2801938"/>
          <p14:tracePt t="8569" x="2520950" y="2776538"/>
          <p14:tracePt t="8603" x="2557463" y="2679700"/>
          <p14:tracePt t="8638" x="2606675" y="2570163"/>
          <p14:tracePt t="8670" x="2643188" y="2473325"/>
          <p14:tracePt t="8703" x="2692400" y="2387600"/>
          <p14:tracePt t="8737" x="2728913" y="2301875"/>
          <p14:tracePt t="8769" x="2740025" y="2290763"/>
          <p14:tracePt t="8803" x="2776538" y="2228850"/>
          <p14:tracePt t="8804" x="2789238" y="2217738"/>
          <p14:tracePt t="8838" x="2801938" y="2179638"/>
          <p14:tracePt t="8870" x="2838450" y="2155825"/>
          <p14:tracePt t="8903" x="2911475" y="2132013"/>
          <p14:tracePt t="8904" x="2935288" y="2132013"/>
          <p14:tracePt t="8938" x="3057525" y="2082800"/>
          <p14:tracePt t="8970" x="3167063" y="2070100"/>
          <p14:tracePt t="9004" x="3227388" y="2070100"/>
          <p14:tracePt t="9036" x="3289300" y="2070100"/>
          <p14:tracePt t="9070" x="3362325" y="2119313"/>
          <p14:tracePt t="9104" x="3409950" y="2155825"/>
          <p14:tracePt t="9136" x="3435350" y="2179638"/>
          <p14:tracePt t="9169" x="3482975" y="2241550"/>
          <p14:tracePt t="9205" x="3495675" y="2436813"/>
          <p14:tracePt t="9237" x="3482975" y="2520950"/>
          <p14:tracePt t="9270" x="3459163" y="2557463"/>
          <p14:tracePt t="9270" x="3446463" y="2557463"/>
          <p14:tracePt t="9305" x="3349625" y="2582863"/>
          <p14:tracePt t="9338" x="3105150" y="2546350"/>
          <p14:tracePt t="9371" x="2935288" y="2484438"/>
          <p14:tracePt t="9403" x="2849563" y="2460625"/>
          <p14:tracePt t="9436" x="2703513" y="2411413"/>
          <p14:tracePt t="9472" x="2520950" y="2301875"/>
          <p14:tracePt t="9503" x="2387600" y="2241550"/>
          <p14:tracePt t="9536" x="2301875" y="2168525"/>
          <p14:tracePt t="9538" x="2289175" y="2155825"/>
          <p14:tracePt t="9571" x="2155825" y="1997075"/>
          <p14:tracePt t="9604" x="2095500" y="1839913"/>
          <p14:tracePt t="9606" x="2082800" y="1827213"/>
          <p14:tracePt t="9637" x="2070100" y="1717675"/>
          <p14:tracePt t="9670" x="2058988" y="1644650"/>
          <p14:tracePt t="9703" x="2046288" y="1546225"/>
          <p14:tracePt t="9738" x="2046288" y="1498600"/>
          <p14:tracePt t="9770" x="2033588" y="1462088"/>
          <p14:tracePt t="9804" x="2033588" y="1400175"/>
          <p14:tracePt t="9837" x="2033588" y="1376363"/>
          <p14:tracePt t="9872" x="2033588" y="1363663"/>
          <p14:tracePt t="9903" x="2033588" y="1352550"/>
          <p14:tracePt t="9937" x="2033588" y="1290638"/>
          <p14:tracePt t="9970" x="2033588" y="1254125"/>
          <p14:tracePt t="10003" x="2009775" y="1243013"/>
          <p14:tracePt t="10005" x="1997075" y="1230313"/>
          <p14:tracePt t="10036" x="1985963" y="1206500"/>
          <p14:tracePt t="10037" x="1985963" y="1193800"/>
          <p14:tracePt t="10070" x="1985963" y="1181100"/>
          <p14:tracePt t="10104" x="1985963" y="1169988"/>
          <p14:tracePt t="10137" x="2009775" y="1047750"/>
          <p14:tracePt t="10170" x="2033588" y="974725"/>
          <p14:tracePt t="10205" x="2033588" y="938213"/>
          <p14:tracePt t="10237" x="2033588" y="889000"/>
          <p14:tracePt t="10270" x="2070100" y="803275"/>
          <p14:tracePt t="10304" x="2082800" y="779463"/>
          <p14:tracePt t="10337" x="2095500" y="779463"/>
          <p14:tracePt t="10370" x="2106613" y="766763"/>
          <p14:tracePt t="10447" x="2095500" y="766763"/>
          <p14:tracePt t="10454" x="2070100" y="766763"/>
          <p14:tracePt t="10469" x="2022475" y="766763"/>
          <p14:tracePt t="10503" x="1876425" y="766763"/>
          <p14:tracePt t="10505" x="1851025" y="766763"/>
          <p14:tracePt t="10537" x="1717675" y="766763"/>
          <p14:tracePt t="10570" x="1631950" y="755650"/>
          <p14:tracePt t="10604" x="1608138" y="755650"/>
          <p14:tracePt t="11792" x="1619250" y="755650"/>
          <p14:tracePt t="11819" x="1631950" y="755650"/>
          <p14:tracePt t="11856" x="1644650" y="766763"/>
          <p14:tracePt t="12028" x="1644650" y="779463"/>
          <p14:tracePt t="12100" x="1644650" y="803275"/>
          <p14:tracePt t="12151" x="1644650" y="815975"/>
          <p14:tracePt t="12172" x="1644650" y="828675"/>
          <p14:tracePt t="12180" x="1644650" y="839788"/>
          <p14:tracePt t="12203" x="1644650" y="852488"/>
          <p14:tracePt t="12241" x="1668463" y="889000"/>
          <p14:tracePt t="12269" x="1681163" y="912813"/>
          <p14:tracePt t="12304" x="1692275" y="962025"/>
          <p14:tracePt t="12337" x="1717675" y="987425"/>
          <p14:tracePt t="12338" x="1717675" y="998538"/>
          <p14:tracePt t="12370" x="1728788" y="1035050"/>
          <p14:tracePt t="12404" x="1728788" y="1071563"/>
          <p14:tracePt t="12437" x="1728788" y="1084263"/>
          <p14:tracePt t="12438" x="1728788" y="1096963"/>
          <p14:tracePt t="12469" x="1728788" y="1120775"/>
          <p14:tracePt t="12504" x="1728788" y="1157288"/>
          <p14:tracePt t="12537" x="1728788" y="1169988"/>
          <p14:tracePt t="12571" x="1728788" y="1206500"/>
          <p14:tracePt t="12604" x="1728788" y="1254125"/>
          <p14:tracePt t="12636" x="1728788" y="1316038"/>
          <p14:tracePt t="12669" x="1728788" y="1425575"/>
          <p14:tracePt t="12670" x="1728788" y="1449388"/>
          <p14:tracePt t="12705" x="1728788" y="1620838"/>
          <p14:tracePt t="12736" x="1728788" y="1803400"/>
          <p14:tracePt t="12770" x="1728788" y="1985963"/>
          <p14:tracePt t="12803" x="1728788" y="2155825"/>
          <p14:tracePt t="12806" x="1728788" y="2205038"/>
          <p14:tracePt t="12837" x="1728788" y="2436813"/>
          <p14:tracePt t="12870" x="1717675" y="2643188"/>
          <p14:tracePt t="12903" x="1681163" y="2862263"/>
          <p14:tracePt t="12936" x="1681163" y="2997200"/>
          <p14:tracePt t="12971" x="1655763" y="3117850"/>
          <p14:tracePt t="13003" x="1608138" y="3227388"/>
          <p14:tracePt t="13037" x="1595438" y="3276600"/>
          <p14:tracePt t="13039" x="1595438" y="3289300"/>
          <p14:tracePt t="13071" x="1595438" y="3313113"/>
          <p14:tracePt t="13104" x="1582738" y="3313113"/>
          <p14:tracePt t="13137" x="1571625" y="3313113"/>
          <p14:tracePt t="13186" x="1558925" y="3313113"/>
          <p14:tracePt t="13207" x="1546225" y="3313113"/>
          <p14:tracePt t="13237" x="1498600" y="3263900"/>
          <p14:tracePt t="13270" x="1412875" y="3154363"/>
          <p14:tracePt t="13303" x="1316038" y="3033713"/>
          <p14:tracePt t="13337" x="1254125" y="2947988"/>
          <p14:tracePt t="13370" x="1230313" y="2898775"/>
          <p14:tracePt t="13403" x="1169988" y="2838450"/>
          <p14:tracePt t="13404" x="1144588" y="2814638"/>
          <p14:tracePt t="13439" x="1084263" y="2619375"/>
          <p14:tracePt t="13469" x="1047750" y="2411413"/>
          <p14:tracePt t="13504" x="1035050" y="2278063"/>
          <p14:tracePt t="13536" x="1022350" y="2143125"/>
          <p14:tracePt t="13569" x="1035050" y="1814513"/>
          <p14:tracePt t="13605" x="1047750" y="1681163"/>
          <p14:tracePt t="13637" x="1047750" y="1668463"/>
          <p14:tracePt t="13669" x="1120775" y="1546225"/>
          <p14:tracePt t="13704" x="1217613" y="1400175"/>
          <p14:tracePt t="13737" x="1254125" y="1352550"/>
          <p14:tracePt t="13769" x="1376363" y="1279525"/>
          <p14:tracePt t="13804" x="1571625" y="1217613"/>
          <p14:tracePt t="13838" x="1717675" y="1206500"/>
          <p14:tracePt t="13870" x="1814513" y="1206500"/>
          <p14:tracePt t="13904" x="1887538" y="1217613"/>
          <p14:tracePt t="13936" x="1924050" y="1230313"/>
          <p14:tracePt t="13972" x="1936750" y="1243013"/>
          <p14:tracePt t="14003" x="1949450" y="1279525"/>
          <p14:tracePt t="14036" x="1960563" y="1316038"/>
          <p14:tracePt t="14071" x="1973263" y="1352550"/>
          <p14:tracePt t="14103" x="1985963" y="1376363"/>
          <p14:tracePt t="14137" x="1985963" y="1449388"/>
          <p14:tracePt t="14170" x="1997075" y="1498600"/>
          <p14:tracePt t="14204" x="1997075" y="1535113"/>
          <p14:tracePt t="14237" x="1997075" y="1608138"/>
          <p14:tracePt t="14270" x="1997075" y="1681163"/>
          <p14:tracePt t="14303" x="1997075" y="1717675"/>
          <p14:tracePt t="14337" x="1997075" y="1730375"/>
          <p14:tracePt t="14370" x="1997075" y="1754188"/>
          <p14:tracePt t="14403" x="1973263" y="1778000"/>
          <p14:tracePt t="14438" x="1887538" y="1839913"/>
          <p14:tracePt t="14470" x="1839913" y="1876425"/>
          <p14:tracePt t="14504" x="1754188" y="1912938"/>
          <p14:tracePt t="14505" x="1717675" y="1924050"/>
          <p14:tracePt t="14537" x="1631950" y="1973263"/>
          <p14:tracePt t="14570" x="1608138" y="1985963"/>
          <p14:tracePt t="14603" x="1546225" y="1997075"/>
          <p14:tracePt t="14638" x="1485900" y="2022475"/>
          <p14:tracePt t="14670" x="1449388" y="2022475"/>
          <p14:tracePt t="14704" x="1389063" y="2022475"/>
          <p14:tracePt t="14736" x="1339850" y="2022475"/>
          <p14:tracePt t="14770" x="1303338" y="2009775"/>
          <p14:tracePt t="14804" x="1266825" y="1985963"/>
          <p14:tracePt t="14847" x="1254125" y="1985963"/>
          <p14:tracePt t="14874" x="1254125" y="1973263"/>
          <p14:tracePt t="16241" x="1243013" y="1997075"/>
          <p14:tracePt t="16249" x="1230313" y="2058988"/>
          <p14:tracePt t="16271" x="1193800" y="2155825"/>
          <p14:tracePt t="16304" x="1157288" y="2290763"/>
          <p14:tracePt t="16336" x="1108075" y="2497138"/>
          <p14:tracePt t="16372" x="1058863" y="2655888"/>
          <p14:tracePt t="16403" x="1047750" y="2740025"/>
          <p14:tracePt t="16437" x="1035050" y="2789238"/>
          <p14:tracePt t="16471" x="1035050" y="2825750"/>
          <p14:tracePt t="16503" x="1035050" y="2838450"/>
          <p14:tracePt t="16537" x="985838" y="2924175"/>
          <p14:tracePt t="16570" x="985838" y="2984500"/>
          <p14:tracePt t="16602" x="962025" y="3070225"/>
          <p14:tracePt t="16638" x="962025" y="3106738"/>
          <p14:tracePt t="18383" x="985838" y="3106738"/>
          <p14:tracePt t="18390" x="1058863" y="3106738"/>
          <p14:tracePt t="18402" x="1108075" y="3106738"/>
          <p14:tracePt t="18404" x="1144588" y="3106738"/>
          <p14:tracePt t="18436" x="1230313" y="3106738"/>
          <p14:tracePt t="18471" x="1327150" y="3106738"/>
          <p14:tracePt t="18503" x="1400175" y="3106738"/>
          <p14:tracePt t="18537" x="1425575" y="3106738"/>
          <p14:tracePt t="18570" x="1485900" y="3106738"/>
          <p14:tracePt t="18603" x="1558925" y="3117850"/>
          <p14:tracePt t="18636" x="1608138" y="3130550"/>
          <p14:tracePt t="18672" x="1655763" y="3130550"/>
          <p14:tracePt t="18703" x="1704975" y="3143250"/>
          <p14:tracePt t="18737" x="1728788" y="3154363"/>
          <p14:tracePt t="18738" x="1741488" y="3154363"/>
          <p14:tracePt t="18771" x="1778000" y="3167063"/>
          <p14:tracePt t="24434" x="1827213" y="3117850"/>
          <p14:tracePt t="24441" x="1887538" y="3044825"/>
          <p14:tracePt t="24469" x="2009775" y="2924175"/>
          <p14:tracePt t="24504" x="2387600" y="2667000"/>
          <p14:tracePt t="24536" x="2813050" y="2497138"/>
          <p14:tracePt t="24537" x="2911475" y="2436813"/>
          <p14:tracePt t="24570" x="3227388" y="2351088"/>
          <p14:tracePt t="24603" x="3532188" y="2327275"/>
          <p14:tracePt t="24637" x="3959225" y="2314575"/>
          <p14:tracePt t="24670" x="4129088" y="2351088"/>
          <p14:tracePt t="24702" x="4324350" y="2400300"/>
          <p14:tracePt t="24737" x="4554538" y="2460625"/>
          <p14:tracePt t="24770" x="4603750" y="2473325"/>
          <p14:tracePt t="25169" x="4652963" y="2473325"/>
          <p14:tracePt t="25177" x="4738688" y="2447925"/>
          <p14:tracePt t="25203" x="4981575" y="2411413"/>
          <p14:tracePt t="25236" x="5322888" y="2387600"/>
          <p14:tracePt t="25271" x="5627688" y="2351088"/>
          <p14:tracePt t="25303" x="5857875" y="2338388"/>
          <p14:tracePt t="25336" x="6076950" y="2338388"/>
          <p14:tracePt t="25371" x="6357938" y="2351088"/>
          <p14:tracePt t="25403" x="6564313" y="2351088"/>
          <p14:tracePt t="25436" x="6796088" y="2351088"/>
          <p14:tracePt t="25471" x="7100888" y="2314575"/>
          <p14:tracePt t="25503" x="7283450" y="2278063"/>
          <p14:tracePt t="25537" x="7453313" y="2254250"/>
          <p14:tracePt t="25571" x="7588250" y="2241550"/>
          <p14:tracePt t="25603" x="7673975" y="2228850"/>
          <p14:tracePt t="25636" x="7734300" y="2228850"/>
          <p14:tracePt t="25670" x="7794625" y="2228850"/>
          <p14:tracePt t="25702" x="7831138" y="2217738"/>
          <p14:tracePt t="25738" x="7867650" y="2217738"/>
          <p14:tracePt t="25793" x="7867650" y="2205038"/>
          <p14:tracePt t="25816" x="7867650" y="2192338"/>
          <p14:tracePt t="25836" x="7867650" y="2179638"/>
          <p14:tracePt t="25838" x="7867650" y="2168525"/>
          <p14:tracePt t="25869" x="7710488" y="2058988"/>
          <p14:tracePt t="25903" x="7429500" y="1887538"/>
          <p14:tracePt t="25937" x="7296150" y="1741488"/>
          <p14:tracePt t="25939" x="7246938" y="1704975"/>
          <p14:tracePt t="25969" x="7077075" y="1425575"/>
          <p14:tracePt t="26003" x="7015163" y="1169988"/>
          <p14:tracePt t="26004" x="7004050" y="1144588"/>
          <p14:tracePt t="26035" x="6991350" y="1084263"/>
          <p14:tracePt t="26069" x="7100888" y="815975"/>
          <p14:tracePt t="26103" x="7380288" y="547688"/>
          <p14:tracePt t="26136" x="7697788" y="414338"/>
          <p14:tracePt t="26169" x="7977188" y="390525"/>
          <p14:tracePt t="26204" x="8221663" y="414338"/>
          <p14:tracePt t="26236" x="8331200" y="511175"/>
          <p14:tracePt t="26270" x="8477250" y="633413"/>
          <p14:tracePt t="26304" x="8623300" y="742950"/>
          <p14:tracePt t="26336" x="8720138" y="889000"/>
          <p14:tracePt t="26371" x="8818563" y="1035050"/>
          <p14:tracePt t="26403" x="8878888" y="1169988"/>
          <p14:tracePt t="26436" x="8939213" y="1376363"/>
          <p14:tracePt t="26470" x="9001125" y="1558925"/>
          <p14:tracePt t="26504" x="9013825" y="1657350"/>
          <p14:tracePt t="26505" x="9013825" y="1681163"/>
          <p14:tracePt t="26536" x="9013825" y="1717675"/>
          <p14:tracePt t="27188" x="9013825" y="1778000"/>
          <p14:tracePt t="27195" x="9001125" y="1863725"/>
          <p14:tracePt t="27205" x="8988425" y="1949450"/>
          <p14:tracePt t="27236" x="8951913" y="2132013"/>
          <p14:tracePt t="27270" x="8915400" y="2228850"/>
          <p14:tracePt t="27304" x="8915400" y="2265363"/>
          <p14:tracePt t="27336" x="8878888" y="2265363"/>
          <p14:tracePt t="27369" x="8855075" y="2265363"/>
          <p14:tracePt t="27371" x="8842375" y="2265363"/>
          <p14:tracePt t="27404" x="8769350" y="2254250"/>
          <p14:tracePt t="27406" x="8709025" y="2228850"/>
          <p14:tracePt t="27436" x="8501063" y="2179638"/>
          <p14:tracePt t="27470" x="8331200" y="2155825"/>
          <p14:tracePt t="27471" x="8307388" y="2143125"/>
          <p14:tracePt t="27503" x="8026400" y="2095500"/>
          <p14:tracePt t="27505" x="7929563" y="2082800"/>
          <p14:tracePt t="27536" x="7429500" y="2033588"/>
          <p14:tracePt t="27571" x="6942138" y="1985963"/>
          <p14:tracePt t="27603" x="6467475" y="1924050"/>
          <p14:tracePt t="27636" x="5943600" y="1900238"/>
          <p14:tracePt t="27672" x="5529263" y="1900238"/>
          <p14:tracePt t="27702" x="5176838" y="1949450"/>
          <p14:tracePt t="27737" x="4957763" y="2009775"/>
          <p14:tracePt t="27738" x="4908550" y="2009775"/>
          <p14:tracePt t="27771" x="4702175" y="2058988"/>
          <p14:tracePt t="27803" x="4530725" y="2106613"/>
          <p14:tracePt t="27836" x="4371975" y="2192338"/>
          <p14:tracePt t="27872" x="4262438" y="2314575"/>
          <p14:tracePt t="27903" x="4225925" y="2374900"/>
          <p14:tracePt t="27937" x="4178300" y="2411413"/>
          <p14:tracePt t="27969" x="4152900" y="2447925"/>
          <p14:tracePt t="28002" x="4116388" y="2473325"/>
          <p14:tracePt t="28037" x="4043363" y="2520950"/>
          <p14:tracePt t="28070" x="3959225" y="2546350"/>
          <p14:tracePt t="28102" x="3910013" y="2557463"/>
          <p14:tracePt t="28137" x="3873500" y="2570163"/>
          <p14:tracePt t="28169" x="3860800" y="2570163"/>
          <p14:tracePt t="28203" x="3848100" y="2593975"/>
          <p14:tracePt t="28238" x="3824288" y="2593975"/>
          <p14:tracePt t="28270" x="3800475" y="2630488"/>
          <p14:tracePt t="28303" x="3775075" y="2667000"/>
          <p14:tracePt t="28338" x="3763963" y="2679700"/>
          <p14:tracePt t="28368" x="3727450" y="2703513"/>
          <p14:tracePt t="28403" x="3714750" y="2740025"/>
          <p14:tracePt t="28436" x="3678238" y="2789238"/>
          <p14:tracePt t="28470" x="3654425" y="2851150"/>
          <p14:tracePt t="28504" x="3641725" y="2887663"/>
          <p14:tracePt t="28537" x="3629025" y="2898775"/>
          <p14:tracePt t="28569" x="3605213" y="2935288"/>
          <p14:tracePt t="28602" x="3605213" y="2960688"/>
          <p14:tracePt t="28661" x="3605213" y="2971800"/>
          <p14:tracePt t="28725" x="3592513" y="2971800"/>
          <p14:tracePt t="29079" x="3605213" y="2971800"/>
          <p14:tracePt t="29086" x="3629025" y="2971800"/>
          <p14:tracePt t="29101" x="3678238" y="2971800"/>
          <p14:tracePt t="29137" x="3983038" y="2935288"/>
          <p14:tracePt t="29169" x="4152900" y="2924175"/>
          <p14:tracePt t="29203" x="4408488" y="2887663"/>
          <p14:tracePt t="29237" x="4835525" y="2801938"/>
          <p14:tracePt t="29270" x="5151438" y="2703513"/>
          <p14:tracePt t="29303" x="5445125" y="2667000"/>
          <p14:tracePt t="29339" x="5737225" y="2593975"/>
          <p14:tracePt t="29370" x="6029325" y="2557463"/>
          <p14:tracePt t="29404" x="6261100" y="2533650"/>
          <p14:tracePt t="29437" x="6600825" y="2497138"/>
          <p14:tracePt t="29470" x="6845300" y="2497138"/>
          <p14:tracePt t="29503" x="7027863" y="2533650"/>
          <p14:tracePt t="29538" x="7186613" y="2570163"/>
          <p14:tracePt t="29538" x="7210425" y="2582863"/>
          <p14:tracePt t="29569" x="7356475" y="2619375"/>
          <p14:tracePt t="29604" x="7478713" y="2655888"/>
          <p14:tracePt t="29636" x="7515225" y="2667000"/>
          <p14:tracePt t="29682" x="7526338" y="2667000"/>
          <p14:tracePt t="29719" x="7539038" y="2667000"/>
          <p14:tracePt t="29785" x="7551738" y="2667000"/>
          <p14:tracePt t="29791" x="7551738" y="2643188"/>
          <p14:tracePt t="29806" x="7551738" y="2619375"/>
          <p14:tracePt t="29837" x="7515225" y="2460625"/>
          <p14:tracePt t="29872" x="7307263" y="2009775"/>
          <p14:tracePt t="29903" x="7161213" y="1778000"/>
          <p14:tracePt t="29936" x="7088188" y="1668463"/>
          <p14:tracePt t="29971" x="7004050" y="1558925"/>
          <p14:tracePt t="30004" x="6978650" y="1535113"/>
          <p14:tracePt t="30036" x="6954838" y="1509713"/>
          <p14:tracePt t="30037" x="6942138" y="1509713"/>
          <p14:tracePt t="30070" x="6858000" y="1363663"/>
          <p14:tracePt t="30103" x="6821488" y="1303338"/>
          <p14:tracePt t="30137" x="6808788" y="1303338"/>
          <p14:tracePt t="30171" x="6772275" y="1279525"/>
          <p14:tracePt t="30203" x="6759575" y="1279525"/>
          <p14:tracePt t="30236" x="6746875" y="1266825"/>
          <p14:tracePt t="30270" x="6735763" y="1266825"/>
          <p14:tracePt t="30408" x="6735763" y="1254125"/>
          <p14:tracePt t="30517" x="6710363" y="1243013"/>
          <p14:tracePt t="30523" x="6699250" y="1230313"/>
          <p14:tracePt t="30539" x="6600825" y="1193800"/>
          <p14:tracePt t="30569" x="6454775" y="1144588"/>
          <p14:tracePt t="30604" x="6321425" y="1133475"/>
          <p14:tracePt t="30605" x="6297613" y="1133475"/>
          <p14:tracePt t="30637" x="6199188" y="1120775"/>
          <p14:tracePt t="30669" x="6102350" y="1108075"/>
          <p14:tracePt t="30704" x="6040438" y="1096963"/>
          <p14:tracePt t="30736" x="6016625" y="1084263"/>
          <p14:tracePt t="30770" x="5980113" y="1071563"/>
          <p14:tracePt t="30803" x="5980113" y="1060450"/>
          <p14:tracePt t="30853" x="5980113" y="1047750"/>
          <p14:tracePt t="31004" x="6003925" y="1047750"/>
          <p14:tracePt t="31062" x="6016625" y="1047750"/>
          <p14:tracePt t="31178" x="6016625" y="1060450"/>
          <p14:tracePt t="31184" x="6016625" y="1071563"/>
          <p14:tracePt t="31202" x="6016625" y="1084263"/>
          <p14:tracePt t="31237" x="5956300" y="1096963"/>
          <p14:tracePt t="31269" x="5907088" y="1096963"/>
          <p14:tracePt t="31303" x="5846763" y="1108075"/>
          <p14:tracePt t="31337" x="5810250" y="1108075"/>
          <p14:tracePt t="31370" x="5773738" y="1108075"/>
          <p14:tracePt t="31403" x="5737225" y="1108075"/>
          <p14:tracePt t="31437" x="5688013" y="1084263"/>
          <p14:tracePt t="31470" x="5651500" y="1023938"/>
          <p14:tracePt t="31503" x="5638800" y="950913"/>
          <p14:tracePt t="31538" x="5651500" y="876300"/>
          <p14:tracePt t="31570" x="5711825" y="828675"/>
          <p14:tracePt t="31603" x="5797550" y="742950"/>
          <p14:tracePt t="31636" x="5943600" y="620713"/>
          <p14:tracePt t="31670" x="6248400" y="427038"/>
          <p14:tracePt t="31703" x="6443663" y="328613"/>
          <p14:tracePt t="31736" x="6577013" y="292100"/>
          <p14:tracePt t="31769" x="6796088" y="304800"/>
          <p14:tracePt t="31804" x="7004050" y="341313"/>
          <p14:tracePt t="31836" x="7173913" y="341313"/>
          <p14:tracePt t="31869" x="7392988" y="354013"/>
          <p14:tracePt t="31904" x="7539038" y="377825"/>
          <p14:tracePt t="31937" x="7673975" y="427038"/>
          <p14:tracePt t="31969" x="7929563" y="474663"/>
          <p14:tracePt t="32005" x="8159750" y="536575"/>
          <p14:tracePt t="32036" x="8367713" y="573088"/>
          <p14:tracePt t="32071" x="8647113" y="633413"/>
          <p14:tracePt t="32103" x="8793163" y="693738"/>
          <p14:tracePt t="32136" x="8928100" y="766763"/>
          <p14:tracePt t="32171" x="9074150" y="839788"/>
          <p14:tracePt t="32203" x="9196388" y="901700"/>
          <p14:tracePt t="32236" x="9269413" y="950913"/>
          <p14:tracePt t="32270" x="9317038" y="987425"/>
          <p14:tracePt t="32271" x="9329738" y="998538"/>
          <p14:tracePt t="32303" x="9415463" y="1035050"/>
          <p14:tracePt t="32336" x="9475788" y="1071563"/>
          <p14:tracePt t="32370" x="9512300" y="1108075"/>
          <p14:tracePt t="32372" x="9525000" y="1108075"/>
          <p14:tracePt t="32403" x="9572625" y="1169988"/>
          <p14:tracePt t="32436" x="9671050" y="1412875"/>
          <p14:tracePt t="32470" x="9683750" y="1509713"/>
          <p14:tracePt t="32503" x="9683750" y="1546225"/>
          <p14:tracePt t="32536" x="9683750" y="1571625"/>
          <p14:tracePt t="32569" x="9683750" y="1608138"/>
          <p14:tracePt t="32603" x="9683750" y="1620838"/>
          <p14:tracePt t="32651" x="9683750" y="1631950"/>
          <p14:tracePt t="32679" x="9671050" y="1644650"/>
          <p14:tracePt t="32702" x="9645650" y="1657350"/>
          <p14:tracePt t="32738" x="9585325" y="1668463"/>
          <p14:tracePt t="32770" x="9439275" y="1693863"/>
          <p14:tracePt t="32803" x="9353550" y="1704975"/>
          <p14:tracePt t="32839" x="9317038" y="1704975"/>
          <p14:tracePt t="32869" x="9293225" y="1704975"/>
          <p14:tracePt t="32905" x="9123363" y="1644650"/>
          <p14:tracePt t="32937" x="9024938" y="1608138"/>
          <p14:tracePt t="32970" x="8951913" y="1608138"/>
          <p14:tracePt t="33005" x="8829675" y="1558925"/>
          <p14:tracePt t="33036" x="8720138" y="1509713"/>
          <p14:tracePt t="33070" x="8610600" y="1462088"/>
          <p14:tracePt t="33071" x="8574088" y="1449388"/>
          <p14:tracePt t="33105" x="8453438" y="1412875"/>
          <p14:tracePt t="33136" x="8343900" y="1327150"/>
          <p14:tracePt t="33176" x="8258175" y="1266825"/>
          <p14:tracePt t="33201" x="8232775" y="1266825"/>
          <p14:tracePt t="33237" x="8232775" y="1254125"/>
          <p14:tracePt t="33271" x="8221663" y="1254125"/>
          <p14:tracePt t="33428" x="8221663" y="1266825"/>
          <p14:tracePt t="33448" x="8221663" y="1279525"/>
          <p14:tracePt t="33469" x="8221663" y="1290638"/>
          <p14:tracePt t="33503" x="8221663" y="1316038"/>
          <p14:tracePt t="33536" x="8221663" y="1327150"/>
          <p14:tracePt t="33592" x="8221663" y="1339850"/>
          <p14:tracePt t="33656" x="8221663" y="1363663"/>
          <p14:tracePt t="33670" x="8221663" y="1376363"/>
          <p14:tracePt t="33680" x="8221663" y="1389063"/>
          <p14:tracePt t="33703" x="8221663" y="1412875"/>
          <p14:tracePt t="33737" x="8221663" y="1449388"/>
          <p14:tracePt t="33770" x="8221663" y="1462088"/>
          <p14:tracePt t="33802" x="8208963" y="1462088"/>
          <p14:tracePt t="33838" x="8196263" y="1485900"/>
          <p14:tracePt t="33870" x="8159750" y="1522413"/>
          <p14:tracePt t="33904" x="8123238" y="1522413"/>
          <p14:tracePt t="33936" x="8123238" y="1535113"/>
          <p14:tracePt t="33970" x="8112125" y="1535113"/>
          <p14:tracePt t="34003" x="8112125" y="1546225"/>
          <p14:tracePt t="34419" x="8112125" y="1558925"/>
          <p14:tracePt t="34426" x="8112125" y="1571625"/>
          <p14:tracePt t="34436" x="8099425" y="1571625"/>
          <p14:tracePt t="34470" x="8086725" y="1620838"/>
          <p14:tracePt t="34503" x="8050213" y="1741488"/>
          <p14:tracePt t="34536" x="8002588" y="1936750"/>
          <p14:tracePt t="34571" x="7977188" y="2033588"/>
          <p14:tracePt t="34604" x="7977188" y="2070100"/>
          <p14:tracePt t="34637" x="7977188" y="2095500"/>
          <p14:tracePt t="34671" x="7966075" y="2192338"/>
          <p14:tracePt t="34703" x="7953375" y="2241550"/>
          <p14:tracePt t="34736" x="7953375" y="2254250"/>
          <p14:tracePt t="34770" x="7953375" y="2278063"/>
          <p14:tracePt t="34803" x="7953375" y="2327275"/>
          <p14:tracePt t="34837" x="7953375" y="2351088"/>
          <p14:tracePt t="34870" x="7953375" y="2363788"/>
          <p14:tracePt t="34904" x="7953375" y="2374900"/>
          <p14:tracePt t="34937" x="7953375" y="2411413"/>
          <p14:tracePt t="34970" x="7989888" y="2447925"/>
          <p14:tracePt t="35003" x="8050213" y="2460625"/>
          <p14:tracePt t="35038" x="8159750" y="2484438"/>
          <p14:tracePt t="35069" x="8221663" y="2497138"/>
          <p14:tracePt t="35105" x="8281988" y="2520950"/>
          <p14:tracePt t="35136" x="8343900" y="2533650"/>
          <p14:tracePt t="35169" x="8428038" y="2533650"/>
          <p14:tracePt t="35204" x="8489950" y="2533650"/>
          <p14:tracePt t="35239" x="8562975" y="2533650"/>
          <p14:tracePt t="35240" x="8586788" y="2533650"/>
          <p14:tracePt t="35269" x="8636000" y="2533650"/>
          <p14:tracePt t="35305" x="8672513" y="2533650"/>
          <p14:tracePt t="35336" x="8720138" y="2533650"/>
          <p14:tracePt t="35369" x="8805863" y="2533650"/>
          <p14:tracePt t="35403" x="8842375" y="2533650"/>
          <p14:tracePt t="35404" x="8866188" y="2520950"/>
          <p14:tracePt t="35436" x="8902700" y="2520950"/>
          <p14:tracePt t="35470" x="8928100" y="2509838"/>
          <p14:tracePt t="35470" x="8951913" y="2509838"/>
          <p14:tracePt t="35504" x="8988425" y="2484438"/>
          <p14:tracePt t="35536" x="9074150" y="2400300"/>
          <p14:tracePt t="35570" x="9147175" y="2301875"/>
          <p14:tracePt t="35603" x="9147175" y="2278063"/>
          <p14:tracePt t="35636" x="9147175" y="2254250"/>
          <p14:tracePt t="35670" x="9147175" y="2241550"/>
          <p14:tracePt t="35703" x="9147175" y="2228850"/>
          <p14:tracePt t="35737" x="9134475" y="2205038"/>
          <p14:tracePt t="35771" x="9134475" y="2192338"/>
          <p14:tracePt t="35803" x="9074150" y="2095500"/>
          <p14:tracePt t="35839" x="9050338" y="2009775"/>
          <p14:tracePt t="35871" x="9037638" y="1997075"/>
          <p14:tracePt t="35903" x="9013825" y="1973263"/>
          <p14:tracePt t="35937" x="8977313" y="1863725"/>
          <p14:tracePt t="35969" x="8964613" y="1851025"/>
          <p14:tracePt t="36003" x="8964613" y="1839913"/>
          <p14:tracePt t="36037" x="8951913" y="1827213"/>
          <p14:tracePt t="36070" x="8939213" y="1827213"/>
          <p14:tracePt t="36103" x="8928100" y="1827213"/>
          <p14:tracePt t="36137" x="8891588" y="1851025"/>
          <p14:tracePt t="36171" x="8855075" y="1887538"/>
          <p14:tracePt t="36202" x="8818563" y="1912938"/>
          <p14:tracePt t="36205" x="8805863" y="1936750"/>
          <p14:tracePt t="36237" x="8769350" y="1960563"/>
          <p14:tracePt t="36238" x="8756650" y="1960563"/>
          <p14:tracePt t="36269" x="8732838" y="1985963"/>
          <p14:tracePt t="36304" x="8696325" y="2009775"/>
          <p14:tracePt t="36337" x="8647113" y="2033588"/>
          <p14:tracePt t="36338" x="8610600" y="2058988"/>
          <p14:tracePt t="36370" x="8489950" y="2132013"/>
          <p14:tracePt t="36404" x="8416925" y="2155825"/>
          <p14:tracePt t="36436" x="8355013" y="2192338"/>
          <p14:tracePt t="36470" x="8232775" y="2241550"/>
          <p14:tracePt t="36504" x="8148638" y="2301875"/>
          <p14:tracePt t="36536" x="8075613" y="2374900"/>
          <p14:tracePt t="36569" x="8039100" y="2424113"/>
          <p14:tracePt t="36570" x="8026400" y="2436813"/>
          <p14:tracePt t="36602" x="8013700" y="2473325"/>
          <p14:tracePt t="36636" x="7966075" y="2520950"/>
          <p14:tracePt t="36669" x="7904163" y="2630488"/>
          <p14:tracePt t="36704" x="7856538" y="2716213"/>
          <p14:tracePt t="36736" x="7856538" y="2752725"/>
          <p14:tracePt t="36770" x="7831138" y="2825750"/>
          <p14:tracePt t="36803" x="7820025" y="2898775"/>
          <p14:tracePt t="36837" x="7807325" y="2947988"/>
          <p14:tracePt t="36870" x="7794625" y="2960688"/>
          <p14:tracePt t="36905" x="7783513" y="2971800"/>
          <p14:tracePt t="36936" x="7758113" y="2984500"/>
          <p14:tracePt t="36971" x="7697788" y="3008313"/>
          <p14:tracePt t="37003" x="7661275" y="3008313"/>
          <p14:tracePt t="37038" x="7612063" y="3008313"/>
          <p14:tracePt t="37069" x="7575550" y="3008313"/>
          <p14:tracePt t="37103" x="7551738" y="3008313"/>
          <p14:tracePt t="37138" x="7539038" y="3008313"/>
          <p14:tracePt t="37330" x="7551738" y="2997200"/>
          <p14:tracePt t="37338" x="7564438" y="2997200"/>
          <p14:tracePt t="37370" x="7600950" y="2997200"/>
          <p14:tracePt t="37403" x="7624763" y="2997200"/>
          <p14:tracePt t="37438" x="7648575" y="2997200"/>
          <p14:tracePt t="37470" x="7673975" y="2997200"/>
          <p14:tracePt t="37505" x="7734300" y="2997200"/>
          <p14:tracePt t="37536" x="7783513" y="2997200"/>
          <p14:tracePt t="37570" x="7820025" y="2997200"/>
          <p14:tracePt t="37571" x="7831138" y="2997200"/>
          <p14:tracePt t="37604" x="7843838" y="2997200"/>
          <p14:tracePt t="37637" x="7856538" y="3008313"/>
          <p14:tracePt t="37670" x="7867650" y="3008313"/>
          <p14:tracePt t="37671" x="7880350" y="3008313"/>
          <p14:tracePt t="37734" x="7893050" y="3008313"/>
          <p14:tracePt t="37820" x="7904163" y="3008313"/>
          <p14:tracePt t="37848" x="7916863" y="3008313"/>
          <p14:tracePt t="37877" x="7929563" y="3008313"/>
          <p14:tracePt t="37898" x="7940675" y="3008313"/>
          <p14:tracePt t="37937" x="7953375" y="3008313"/>
          <p14:tracePt t="37941" x="7966075" y="3008313"/>
          <p14:tracePt t="37970" x="7977188" y="3008313"/>
          <p14:tracePt t="38005" x="7989888" y="3008313"/>
          <p14:tracePt t="38037" x="8002588" y="3021013"/>
          <p14:tracePt t="38069" x="8013700" y="3021013"/>
          <p14:tracePt t="38071" x="8026400" y="3021013"/>
          <p14:tracePt t="38103" x="8050213" y="3021013"/>
          <p14:tracePt t="38137" x="8075613" y="3021013"/>
          <p14:tracePt t="38170" x="8112125" y="3021013"/>
          <p14:tracePt t="38204" x="8148638" y="3021013"/>
          <p14:tracePt t="38237" x="8159750" y="3021013"/>
          <p14:tracePt t="38279" x="8172450" y="3021013"/>
          <p14:tracePt t="38350" x="8185150" y="3021013"/>
          <p14:tracePt t="38365" x="8196263" y="3021013"/>
          <p14:tracePt t="38380" x="8208963" y="3021013"/>
          <p14:tracePt t="38408" x="8221663" y="3021013"/>
          <p14:tracePt t="38444" x="8232775" y="3021013"/>
          <p14:tracePt t="38470" x="8245475" y="3021013"/>
          <p14:tracePt t="38503" x="8258175" y="3021013"/>
          <p14:tracePt t="38537" x="8281988" y="3021013"/>
          <p14:tracePt t="38569" x="8294688" y="3021013"/>
          <p14:tracePt t="38617" x="8307388" y="3021013"/>
          <p14:tracePt t="38659" x="8318500" y="3021013"/>
          <p14:tracePt t="38697" x="8331200" y="3021013"/>
          <p14:tracePt t="38717" x="8343900" y="3021013"/>
          <p14:tracePt t="38736" x="8355013" y="3021013"/>
          <p14:tracePt t="38770" x="8367713" y="3021013"/>
          <p14:tracePt t="38804" x="8380413" y="3021013"/>
          <p14:tracePt t="38904" x="8391525" y="3021013"/>
          <p14:tracePt t="38948" x="8391525" y="3033713"/>
          <p14:tracePt t="38968" x="8404225" y="3033713"/>
          <p14:tracePt t="38977" x="8416925" y="3033713"/>
          <p14:tracePt t="39003" x="8440738" y="3044825"/>
          <p14:tracePt t="39036" x="8453438" y="3044825"/>
          <p14:tracePt t="39069" x="8464550" y="3044825"/>
          <p14:tracePt t="39105" x="8489950" y="3044825"/>
          <p14:tracePt t="39136" x="8501063" y="3044825"/>
          <p14:tracePt t="39171" x="8526463" y="3044825"/>
          <p14:tracePt t="39203" x="8562975" y="3044825"/>
          <p14:tracePt t="39236" x="8574088" y="3044825"/>
          <p14:tracePt t="39237" x="8586788" y="3044825"/>
          <p14:tracePt t="39300" x="8599488" y="3044825"/>
          <p14:tracePt t="39314" x="8610600" y="3044825"/>
          <p14:tracePt t="39337" x="8623300" y="3044825"/>
          <p14:tracePt t="39370" x="8647113" y="3044825"/>
          <p14:tracePt t="39402" x="8672513" y="3044825"/>
          <p14:tracePt t="39437" x="8683625" y="3044825"/>
          <p14:tracePt t="39469" x="8709025" y="3044825"/>
          <p14:tracePt t="39516" x="8720138" y="3044825"/>
          <p14:tracePt t="39538" x="8732838" y="3044825"/>
          <p14:tracePt t="39570" x="8756650" y="3044825"/>
          <p14:tracePt t="39616" x="8769350" y="3044825"/>
          <p14:tracePt t="39673" x="8782050" y="3044825"/>
          <p14:tracePt t="39687" x="8793163" y="3044825"/>
          <p14:tracePt t="39703" x="8805863" y="3044825"/>
          <p14:tracePt t="39736" x="8818563" y="3044825"/>
          <p14:tracePt t="39770" x="8855075" y="3044825"/>
          <p14:tracePt t="39804" x="8915400" y="3044825"/>
          <p14:tracePt t="39837" x="8951913" y="3044825"/>
          <p14:tracePt t="39869" x="9001125" y="3044825"/>
          <p14:tracePt t="39903" x="9024938" y="3044825"/>
          <p14:tracePt t="39935" x="9037638" y="3044825"/>
          <p14:tracePt t="39970" x="9061450" y="3044825"/>
          <p14:tracePt t="40003" x="9086850" y="3044825"/>
          <p14:tracePt t="40037" x="9097963" y="3044825"/>
          <p14:tracePt t="40090" x="9110663" y="3044825"/>
          <p14:tracePt t="40227" x="9097963" y="3044825"/>
          <p14:tracePt t="40241" x="9086850" y="3044825"/>
          <p14:tracePt t="40248" x="9074150" y="3044825"/>
          <p14:tracePt t="40271" x="9050338" y="3044825"/>
          <p14:tracePt t="40303" x="9024938" y="3044825"/>
          <p14:tracePt t="40335" x="8977313" y="3044825"/>
          <p14:tracePt t="40371" x="8915400" y="3044825"/>
          <p14:tracePt t="40372" x="8902700" y="3044825"/>
          <p14:tracePt t="40403" x="8878888" y="3044825"/>
          <p14:tracePt t="40440" x="8855075" y="3044825"/>
          <p14:tracePt t="40470" x="8805863" y="3044825"/>
          <p14:tracePt t="40470" x="8793163" y="3033713"/>
          <p14:tracePt t="40503" x="8732838" y="3033713"/>
          <p14:tracePt t="40536" x="8709025" y="3033713"/>
          <p14:tracePt t="40570" x="8672513" y="3033713"/>
          <p14:tracePt t="40603" x="8574088" y="2997200"/>
          <p14:tracePt t="40638" x="8537575" y="2997200"/>
          <p14:tracePt t="40670" x="8526463" y="2997200"/>
          <p14:tracePt t="40703" x="8501063" y="2984500"/>
          <p14:tracePt t="40737" x="8453438" y="2971800"/>
          <p14:tracePt t="40770" x="8404225" y="2960688"/>
          <p14:tracePt t="40802" x="8331200" y="2947988"/>
          <p14:tracePt t="40838" x="8281988" y="2935288"/>
          <p14:tracePt t="40871" x="8258175" y="2935288"/>
          <p14:tracePt t="40904" x="8221663" y="2924175"/>
          <p14:tracePt t="40937" x="8172450" y="2924175"/>
          <p14:tracePt t="40970" x="8135938" y="2911475"/>
          <p14:tracePt t="41004" x="8099425" y="2911475"/>
          <p14:tracePt t="41037" x="8086725" y="2911475"/>
          <p14:tracePt t="41070" x="8075613" y="2911475"/>
          <p14:tracePt t="41104" x="8062913" y="2911475"/>
          <p14:tracePt t="41136" x="8026400" y="2911475"/>
          <p14:tracePt t="41170" x="7989888" y="2911475"/>
          <p14:tracePt t="41203" x="7966075" y="2911475"/>
          <p14:tracePt t="41204" x="7953375" y="2911475"/>
          <p14:tracePt t="41236" x="7929563" y="2898775"/>
          <p14:tracePt t="41270" x="7893050" y="2887663"/>
          <p14:tracePt t="41304" x="7856538" y="2874963"/>
          <p14:tracePt t="41336" x="7843838" y="2874963"/>
          <p14:tracePt t="42304" x="7820025" y="2874963"/>
          <p14:tracePt t="42311" x="7758113" y="2874963"/>
          <p14:tracePt t="42336" x="7637463" y="2887663"/>
          <p14:tracePt t="42370" x="7515225" y="2911475"/>
          <p14:tracePt t="42403" x="7416800" y="2924175"/>
          <p14:tracePt t="42437" x="7343775" y="2924175"/>
          <p14:tracePt t="42471" x="7307263" y="2924175"/>
          <p14:tracePt t="42503" x="7296150" y="2924175"/>
          <p14:tracePt t="42741" x="7307263" y="2924175"/>
          <p14:tracePt t="42749" x="7307263" y="2935288"/>
          <p14:tracePt t="42770" x="7332663" y="2960688"/>
          <p14:tracePt t="42804" x="7356475" y="2997200"/>
          <p14:tracePt t="42837" x="7380288" y="3057525"/>
          <p14:tracePt t="42872" x="7380288" y="3130550"/>
          <p14:tracePt t="42903" x="7380288" y="3154363"/>
          <p14:tracePt t="42937" x="7380288" y="3179763"/>
          <p14:tracePt t="42970" x="7380288" y="3190875"/>
          <p14:tracePt t="43030" x="7380288" y="3203575"/>
          <p14:tracePt t="43046" x="7369175" y="3203575"/>
          <p14:tracePt t="43070" x="7356475" y="3216275"/>
          <p14:tracePt t="43231" x="7356475" y="3203575"/>
          <p14:tracePt t="43252" x="7356475" y="3190875"/>
          <p14:tracePt t="43269" x="7369175" y="3167063"/>
          <p14:tracePt t="43305" x="7466013" y="3154363"/>
          <p14:tracePt t="43336" x="7515225" y="3154363"/>
          <p14:tracePt t="43369" x="7539038" y="3154363"/>
          <p14:tracePt t="43412" x="7551738" y="3154363"/>
          <p14:tracePt t="43447" x="7564438" y="3154363"/>
          <p14:tracePt t="43562" x="7575550" y="3154363"/>
          <p14:tracePt t="43627" x="7588250" y="3154363"/>
          <p14:tracePt t="43648" x="7600950" y="3154363"/>
          <p14:tracePt t="43655" x="7612063" y="3154363"/>
          <p14:tracePt t="43668" x="7637463" y="3154363"/>
          <p14:tracePt t="43703" x="7721600" y="3154363"/>
          <p14:tracePt t="43736" x="7758113" y="3154363"/>
          <p14:tracePt t="43737" x="7770813" y="3154363"/>
          <p14:tracePt t="43771" x="7867650" y="3179763"/>
          <p14:tracePt t="43802" x="7953375" y="3203575"/>
          <p14:tracePt t="43837" x="7977188" y="3203575"/>
          <p14:tracePt t="43838" x="7989888" y="3203575"/>
          <p14:tracePt t="43869" x="8002588" y="3203575"/>
          <p14:tracePt t="43904" x="8026400" y="3216275"/>
          <p14:tracePt t="43936" x="8039100" y="3216275"/>
          <p14:tracePt t="44001" x="8050213" y="3216275"/>
          <p14:tracePt t="44073" x="8062913" y="3216275"/>
          <p14:tracePt t="44116" x="8075613" y="3216275"/>
          <p14:tracePt t="44203" x="8086725" y="3216275"/>
          <p14:tracePt t="44347" x="8086725" y="3227388"/>
          <p14:tracePt t="44396" x="8086725" y="3240088"/>
          <p14:tracePt t="44424" x="8086725" y="3252788"/>
          <p14:tracePt t="44439" x="8086725" y="3263900"/>
          <p14:tracePt t="44470" x="8086725" y="3313113"/>
          <p14:tracePt t="44471" x="8086725" y="3349625"/>
          <p14:tracePt t="44505" x="8086725" y="3484563"/>
          <p14:tracePt t="44536" x="8062913" y="3654425"/>
          <p14:tracePt t="44570" x="8062913" y="3714750"/>
          <p14:tracePt t="44572" x="8062913" y="3727450"/>
          <p14:tracePt t="44602" x="8062913" y="3751263"/>
          <p14:tracePt t="44637" x="8062913" y="3763963"/>
          <p14:tracePt t="44671" x="8062913" y="3776663"/>
          <p14:tracePt t="44704" x="8050213" y="3800475"/>
          <p14:tracePt t="44706" x="8050213" y="3813175"/>
          <p14:tracePt t="45259" x="8002588" y="3800475"/>
          <p14:tracePt t="45266" x="7940675" y="3776663"/>
          <p14:tracePt t="45272" x="7904163" y="3751263"/>
          <p14:tracePt t="45303" x="7820025" y="3714750"/>
          <p14:tracePt t="45305" x="7807325" y="3714750"/>
          <p14:tracePt t="45337" x="7770813" y="3714750"/>
          <p14:tracePt t="45338" x="7770813" y="3703638"/>
          <p14:tracePt t="45369" x="7747000" y="3703638"/>
          <p14:tracePt t="45404" x="7734300" y="3703638"/>
          <p14:tracePt t="45452" x="7734300" y="3690938"/>
          <p14:tracePt t="45481" x="7734300" y="3678238"/>
          <p14:tracePt t="45504" x="7758113" y="3667125"/>
          <p14:tracePt t="45537" x="7929563" y="3617913"/>
          <p14:tracePt t="45570" x="8123238" y="3532188"/>
          <p14:tracePt t="45605" x="8331200" y="3471863"/>
          <p14:tracePt t="45636" x="8416925" y="3448050"/>
          <p14:tracePt t="45670" x="8489950" y="3448050"/>
          <p14:tracePt t="45704" x="8574088" y="3435350"/>
          <p14:tracePt t="45737" x="8672513" y="3422650"/>
          <p14:tracePt t="45770" x="8829675" y="3398838"/>
          <p14:tracePt t="45804" x="8915400" y="3398838"/>
          <p14:tracePt t="45836" x="8951913" y="3398838"/>
          <p14:tracePt t="45870" x="8964613" y="3398838"/>
          <p14:tracePt t="45903" x="8977313" y="3398838"/>
          <p14:tracePt t="46106" x="8964613" y="3398838"/>
          <p14:tracePt t="46114" x="8951913" y="3398838"/>
          <p14:tracePt t="46137" x="8928100" y="3386138"/>
          <p14:tracePt t="46170" x="8842375" y="3349625"/>
          <p14:tracePt t="46203" x="8756650" y="3336925"/>
          <p14:tracePt t="46237" x="8683625" y="3313113"/>
          <p14:tracePt t="46270" x="8453438" y="3300413"/>
          <p14:tracePt t="46303" x="8135938" y="3252788"/>
          <p14:tracePt t="46339" x="7794625" y="3179763"/>
          <p14:tracePt t="46370" x="7380288" y="3117850"/>
          <p14:tracePt t="46404" x="6796088" y="3044825"/>
          <p14:tracePt t="46436" x="6357938" y="2947988"/>
          <p14:tracePt t="46469" x="5956300" y="2825750"/>
          <p14:tracePt t="46503" x="5846763" y="2776538"/>
          <p14:tracePt t="46504" x="5834063" y="2765425"/>
          <p14:tracePt t="46536" x="5821363" y="2752725"/>
          <p14:tracePt t="46790" x="5748338" y="2752725"/>
          <p14:tracePt t="46796" x="5664200" y="2752725"/>
          <p14:tracePt t="46804" x="5554663" y="2752725"/>
          <p14:tracePt t="46837" x="5237163" y="2765425"/>
          <p14:tracePt t="46840" x="5176838" y="2765425"/>
          <p14:tracePt t="46872" x="4835525" y="2765425"/>
          <p14:tracePt t="46903" x="4530725" y="2740025"/>
          <p14:tracePt t="46936" x="4298950" y="2692400"/>
          <p14:tracePt t="46971" x="4105275" y="2619375"/>
          <p14:tracePt t="47003" x="3995738" y="2546350"/>
          <p14:tracePt t="47036" x="3824288" y="2436813"/>
          <p14:tracePt t="47071" x="3641725" y="2314575"/>
          <p14:tracePt t="47103" x="3482975" y="2217738"/>
          <p14:tracePt t="47136" x="3325813" y="2095500"/>
          <p14:tracePt t="47137" x="3300413" y="2058988"/>
          <p14:tracePt t="47170" x="3154363" y="1912938"/>
          <p14:tracePt t="47171" x="3117850" y="1887538"/>
          <p14:tracePt t="47203" x="3032125" y="1754188"/>
          <p14:tracePt t="47237" x="2995613" y="1631950"/>
          <p14:tracePt t="47270" x="2995613" y="1608138"/>
          <p14:tracePt t="47271" x="2995613" y="1595438"/>
          <p14:tracePt t="47303" x="3057525" y="1485900"/>
          <p14:tracePt t="47337" x="3373438" y="1266825"/>
          <p14:tracePt t="47371" x="3690938" y="1181100"/>
          <p14:tracePt t="47372" x="3751263" y="1169988"/>
          <p14:tracePt t="47402" x="3848100" y="1169988"/>
          <p14:tracePt t="47439" x="4189413" y="1230313"/>
          <p14:tracePt t="47470" x="4518025" y="1473200"/>
          <p14:tracePt t="47505" x="4725988" y="1681163"/>
          <p14:tracePt t="47536" x="4822825" y="1814513"/>
          <p14:tracePt t="47570" x="4895850" y="1936750"/>
          <p14:tracePt t="47603" x="4895850" y="2022475"/>
          <p14:tracePt t="47637" x="4799013" y="2132013"/>
          <p14:tracePt t="47638" x="4749800" y="2143125"/>
          <p14:tracePt t="47669" x="4421188" y="2241550"/>
          <p14:tracePt t="47704" x="4116388" y="2241550"/>
          <p14:tracePt t="47736" x="3921125" y="2241550"/>
          <p14:tracePt t="47770" x="3581400" y="2179638"/>
          <p14:tracePt t="47804" x="3386138" y="2119313"/>
          <p14:tracePt t="47837" x="3252788" y="1973263"/>
          <p14:tracePt t="47840" x="3227388" y="1949450"/>
          <p14:tracePt t="47869" x="3167063" y="1863725"/>
          <p14:tracePt t="47904" x="3105150" y="1778000"/>
          <p14:tracePt t="47937" x="3105150" y="1693863"/>
          <p14:tracePt t="47970" x="3105150" y="1668463"/>
          <p14:tracePt t="48003" x="3105150" y="1657350"/>
          <p14:tracePt t="48036" x="3105150" y="1631950"/>
          <p14:tracePt t="48112" x="3105150" y="1620838"/>
          <p14:tracePt t="48119" x="3117850" y="1620838"/>
          <p14:tracePt t="48135" x="3154363" y="1608138"/>
          <p14:tracePt t="48171" x="3190875" y="1608138"/>
          <p14:tracePt t="48203" x="3214688" y="1608138"/>
          <p14:tracePt t="48237" x="3227388" y="1608138"/>
          <p14:tracePt t="48278" x="3240088" y="1608138"/>
          <p14:tracePt t="48305" x="3252788" y="1608138"/>
          <p14:tracePt t="48336" x="3276600" y="1608138"/>
          <p14:tracePt t="48370" x="3313113" y="1608138"/>
          <p14:tracePt t="48372" x="3325813" y="1608138"/>
          <p14:tracePt t="48403" x="3482975" y="1657350"/>
          <p14:tracePt t="48438" x="3763963" y="1693863"/>
          <p14:tracePt t="48471" x="4324350" y="1741488"/>
          <p14:tracePt t="48503" x="4859338" y="1827213"/>
          <p14:tracePt t="48537" x="5445125" y="1973263"/>
          <p14:tracePt t="48570" x="5883275" y="2106613"/>
          <p14:tracePt t="48602" x="6272213" y="2265363"/>
          <p14:tracePt t="48638" x="6613525" y="2363788"/>
          <p14:tracePt t="48670" x="6821488" y="2424113"/>
          <p14:tracePt t="48704" x="6954838" y="2473325"/>
          <p14:tracePt t="48705" x="7004050" y="2497138"/>
          <p14:tracePt t="48737" x="7223125" y="2667000"/>
          <p14:tracePt t="48769" x="7332663" y="2814638"/>
          <p14:tracePt t="48804" x="7356475" y="2851150"/>
          <p14:tracePt t="48837" x="7356475" y="2862263"/>
          <p14:tracePt t="48898" x="7356475" y="2851150"/>
          <p14:tracePt t="48904" x="7356475" y="2838450"/>
          <p14:tracePt t="48936" x="7332663" y="2692400"/>
          <p14:tracePt t="48969" x="7283450" y="2241550"/>
          <p14:tracePt t="48971" x="7283450" y="2143125"/>
          <p14:tracePt t="49004" x="7259638" y="1766888"/>
          <p14:tracePt t="49036" x="7259638" y="1631950"/>
          <p14:tracePt t="49070" x="7259638" y="1389063"/>
          <p14:tracePt t="49103" x="7259638" y="1279525"/>
          <p14:tracePt t="49136" x="7259638" y="1193800"/>
          <p14:tracePt t="49172" x="7319963" y="1047750"/>
          <p14:tracePt t="49203" x="7429500" y="766763"/>
          <p14:tracePt t="49236" x="7442200" y="719138"/>
          <p14:tracePt t="49543" x="7416800" y="609600"/>
          <p14:tracePt t="49550" x="7380288" y="390525"/>
          <p14:tracePt t="49569" x="7296150" y="122238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137D8-5E6C-E942-AA3C-BDFB6A3A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511" y="226940"/>
            <a:ext cx="9404723" cy="1400530"/>
          </a:xfrm>
        </p:spPr>
        <p:txBody>
          <a:bodyPr/>
          <a:lstStyle/>
          <a:p>
            <a:r>
              <a:rPr lang="en-US"/>
              <a:t>Hardware Design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022C2E-C2BC-DDFE-6AFF-F84095B8F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1814" y="0"/>
            <a:ext cx="1780186" cy="2633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22692B-9666-4499-D614-2B28F51471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4045" y="1136724"/>
            <a:ext cx="7876735" cy="5494336"/>
          </a:xfrm>
          <a:prstGeom prst="rect">
            <a:avLst/>
          </a:prstGeom>
        </p:spPr>
      </p:pic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AD8F9EC4-D5EE-E541-9C1F-FF2C54D95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17761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402"/>
    </mc:Choice>
    <mc:Fallback>
      <p:transition spd="slow" advTm="51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4968C-F9D1-1B86-AC38-75E82A1D0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PCB Layout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103EE9-F88E-1CC3-EB69-9F2C6BDA0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182" y="2133600"/>
            <a:ext cx="5420804" cy="34051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28933-839B-D3C5-DC3E-9AB3AC2686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1748" y="2930548"/>
            <a:ext cx="4219975" cy="34996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1EBF3B-1B6F-2C75-A641-D726D1FB0F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A542FCA9-0C94-9A44-CE42-513175AE6C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75085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854"/>
    </mc:Choice>
    <mc:Fallback>
      <p:transition spd="slow" advTm="59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358D4-B5A2-AE89-57B2-56DEB0E5D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PCB Layout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F39A0A4-EAE7-6BF0-4F61-0E93A41B4A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56" y="2707484"/>
            <a:ext cx="5238606" cy="394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4EB8959-FC6D-9801-12B6-AF31525630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500" y="1889976"/>
            <a:ext cx="6106011" cy="47618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C6149C-DC20-8B68-44E7-DF7557BF1F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2819" y="0"/>
            <a:ext cx="1779181" cy="2633288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C9BD942E-E151-75F8-A3CB-8949FFF916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4220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493"/>
    </mc:Choice>
    <mc:Fallback>
      <p:transition spd="slow" advTm="5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4FCF-ED94-8136-617E-72C490B79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7B86C-B196-AC64-BA0A-9C728E587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Two major Comparisions:</a:t>
            </a:r>
          </a:p>
          <a:p>
            <a:pPr marL="457200" indent="-457200">
              <a:buClr>
                <a:srgbClr val="8AD0D6"/>
              </a:buClr>
              <a:buAutoNum type="arabicParenR"/>
            </a:pPr>
            <a:r>
              <a:rPr lang="en-US"/>
              <a:t>Mobile App (Front-end, Back-end)</a:t>
            </a:r>
          </a:p>
          <a:p>
            <a:pPr marL="457200" indent="-457200">
              <a:buClr>
                <a:srgbClr val="8AD0D6"/>
              </a:buClr>
              <a:buAutoNum type="arabicParenR"/>
            </a:pPr>
            <a:r>
              <a:rPr lang="en-US"/>
              <a:t>Communications (bottle -&gt; App &amp; App -&gt; server)</a:t>
            </a:r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238CF974-B09B-1407-9362-8B15AD5E0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7994" y="2208"/>
            <a:ext cx="1760884" cy="233680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1494C47-BCE5-EE07-C612-EC28FF4815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1393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35"/>
    </mc:Choice>
    <mc:Fallback>
      <p:transition spd="slow" advTm="15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D4535A94-2405-3221-0E15-597781B3C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3877" y="2633"/>
            <a:ext cx="1760884" cy="2336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6DCCFF-D559-6726-A483-CF4A90CD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Front-end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048B5-93BA-DF1B-43E6-D69DE3EF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78" y="2060575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What does the Front-end do?</a:t>
            </a:r>
          </a:p>
          <a:p>
            <a:pPr>
              <a:buClr>
                <a:srgbClr val="8AD0D6"/>
              </a:buClr>
            </a:pPr>
            <a:r>
              <a:rPr lang="en-US"/>
              <a:t>Why are these factors important? 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Cross platform 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Language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API's (android, iOS)</a:t>
            </a:r>
          </a:p>
          <a:p>
            <a:pPr marL="800100" lvl="1" indent="-342900">
              <a:buClr>
                <a:srgbClr val="8AD0D6"/>
              </a:buClr>
              <a:buFont typeface="Arial" charset="2"/>
              <a:buChar char="•"/>
            </a:pPr>
            <a:r>
              <a:rPr lang="en-US"/>
              <a:t>UI/widget customization</a:t>
            </a:r>
          </a:p>
          <a:p>
            <a:pPr lvl="1">
              <a:buClr>
                <a:srgbClr val="8AD0D6"/>
              </a:buClr>
              <a:buFont typeface="Arial" charset="2"/>
              <a:buChar char="•"/>
            </a:pPr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67AE59-F88A-FDFC-2367-5CF1FE23E66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6306243"/>
              </p:ext>
            </p:extLst>
          </p:nvPr>
        </p:nvGraphicFramePr>
        <p:xfrm>
          <a:off x="5060574" y="2055813"/>
          <a:ext cx="4791529" cy="3571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60230">
                  <a:extLst>
                    <a:ext uri="{9D8B030D-6E8A-4147-A177-3AD203B41FA5}">
                      <a16:colId xmlns:a16="http://schemas.microsoft.com/office/drawing/2014/main" val="725364656"/>
                    </a:ext>
                  </a:extLst>
                </a:gridCol>
                <a:gridCol w="937662">
                  <a:extLst>
                    <a:ext uri="{9D8B030D-6E8A-4147-A177-3AD203B41FA5}">
                      <a16:colId xmlns:a16="http://schemas.microsoft.com/office/drawing/2014/main" val="1546641765"/>
                    </a:ext>
                  </a:extLst>
                </a:gridCol>
                <a:gridCol w="1098945">
                  <a:extLst>
                    <a:ext uri="{9D8B030D-6E8A-4147-A177-3AD203B41FA5}">
                      <a16:colId xmlns:a16="http://schemas.microsoft.com/office/drawing/2014/main" val="2584004490"/>
                    </a:ext>
                  </a:extLst>
                </a:gridCol>
                <a:gridCol w="1494692">
                  <a:extLst>
                    <a:ext uri="{9D8B030D-6E8A-4147-A177-3AD203B41FA5}">
                      <a16:colId xmlns:a16="http://schemas.microsoft.com/office/drawing/2014/main" val="1719132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Flutter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err="1"/>
                        <a:t>Kivy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React Native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36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Cross Platform 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0648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Language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Dart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Python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JavaScript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441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u="none" strike="noStrike" noProof="0"/>
                        <a:t>Difficulty</a:t>
                      </a:r>
                      <a:endParaRPr lang="en-US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Medium-High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39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Runtime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Fast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7778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Customization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High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206386"/>
                  </a:ext>
                </a:extLst>
              </a:tr>
            </a:tbl>
          </a:graphicData>
        </a:graphic>
      </p:graphicFrame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09CF644C-B5A9-AC45-4056-8A7BA10965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30591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136"/>
    </mc:Choice>
    <mc:Fallback>
      <p:transition spd="slow" advTm="431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670CDACA-2BCE-B220-62AE-3ACA56D4E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2832" y="4454"/>
            <a:ext cx="1760884" cy="2336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6B9DD-DBB2-939C-8E1C-A9BD9E633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Back-end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51C60-FFD8-7D79-B3FD-CDCF659EF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78" y="1853931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What does the Back-end do?</a:t>
            </a:r>
          </a:p>
          <a:p>
            <a:pPr>
              <a:buClr>
                <a:srgbClr val="8AD0D6"/>
              </a:buClr>
            </a:pPr>
            <a:r>
              <a:rPr lang="en-US"/>
              <a:t>Why are these factors important?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Scalability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locality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Cost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Functionality (base feature)</a:t>
            </a:r>
          </a:p>
          <a:p>
            <a:pPr>
              <a:buClr>
                <a:srgbClr val="8AD0D6"/>
              </a:buClr>
            </a:pPr>
            <a:r>
              <a:rPr lang="en-US"/>
              <a:t>Other benefits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Ease of use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Testing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Functionality (additional feature) </a:t>
            </a:r>
          </a:p>
          <a:p>
            <a:pPr>
              <a:buClr>
                <a:srgbClr val="8AD0D6"/>
              </a:buClr>
            </a:pPr>
            <a:endParaRPr lang="en-US"/>
          </a:p>
          <a:p>
            <a:pPr>
              <a:buClr>
                <a:srgbClr val="8AD0D6"/>
              </a:buClr>
            </a:pPr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D5363F0-2909-FDC4-09EA-272C7243C8B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33512998"/>
              </p:ext>
            </p:extLst>
          </p:nvPr>
        </p:nvGraphicFramePr>
        <p:xfrm>
          <a:off x="5055660" y="1850358"/>
          <a:ext cx="5978499" cy="432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57077">
                  <a:extLst>
                    <a:ext uri="{9D8B030D-6E8A-4147-A177-3AD203B41FA5}">
                      <a16:colId xmlns:a16="http://schemas.microsoft.com/office/drawing/2014/main" val="357907768"/>
                    </a:ext>
                  </a:extLst>
                </a:gridCol>
                <a:gridCol w="1938660">
                  <a:extLst>
                    <a:ext uri="{9D8B030D-6E8A-4147-A177-3AD203B41FA5}">
                      <a16:colId xmlns:a16="http://schemas.microsoft.com/office/drawing/2014/main" val="3016172266"/>
                    </a:ext>
                  </a:extLst>
                </a:gridCol>
                <a:gridCol w="1982762">
                  <a:extLst>
                    <a:ext uri="{9D8B030D-6E8A-4147-A177-3AD203B41FA5}">
                      <a16:colId xmlns:a16="http://schemas.microsoft.com/office/drawing/2014/main" val="147310581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Firebase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AWS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6056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Scalability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Vertical &amp; horizontal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Vertical &amp; horizontal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58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Locality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servers via Google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local servers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8341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035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Databasing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Options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Many options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022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App deployment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Offered(hosting, storage, authentication)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Offered</a:t>
                      </a:r>
                      <a:r>
                        <a:rPr lang="en-US" sz="1800" b="0" u="none" strike="noStrike" noProof="0">
                          <a:solidFill>
                            <a:srgbClr val="000000"/>
                          </a:solidFill>
                        </a:rPr>
                        <a:t>(hosting, storage, authentication)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949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App testing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101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Extra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Moderate extra features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Many extra features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86818"/>
                  </a:ext>
                </a:extLst>
              </a:tr>
            </a:tbl>
          </a:graphicData>
        </a:graphic>
      </p:graphicFrame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949D30AD-737C-DEAC-6430-E19F4B27B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1384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383"/>
    </mc:Choice>
    <mc:Fallback>
      <p:transition spd="slow" advTm="58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5BEBE-BDE8-0CA7-5ABB-0783C6B81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Wireless Communications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AD2D2-40BA-9090-0ACE-49A2BF69B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832356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8AD0D6"/>
              </a:buClr>
            </a:pPr>
            <a:r>
              <a:rPr lang="en-US"/>
              <a:t>Bottle to app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Bluetooth vs.. Wi-Fi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Real world applications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Bluetooth usually straight forward for pairing, Wi-Fi not so much.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Bluetooth being almost an industry standard for wireless communications 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Concerns?  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Security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Re-Connectivity? </a:t>
            </a:r>
          </a:p>
          <a:p>
            <a:pPr>
              <a:buClr>
                <a:srgbClr val="8AD0D6"/>
              </a:buClr>
            </a:pPr>
            <a:r>
              <a:rPr lang="en-US"/>
              <a:t>App to server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endParaRPr lang="en-US"/>
          </a:p>
          <a:p>
            <a:pPr>
              <a:buClr>
                <a:srgbClr val="8AD0D6"/>
              </a:buClr>
            </a:pPr>
            <a:endParaRPr lang="en-US"/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73AC9211-402D-9121-F103-3DB5963E83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46BABA7F-42EE-944E-47EF-EBEF4894F0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43606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940"/>
    </mc:Choice>
    <mc:Fallback>
      <p:transition spd="slow" advTm="75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53F4F-8BBC-1AA7-E5C0-93ACEF99E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5ACE4-ABC1-0E5A-4339-75D731CC8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67908"/>
            <a:ext cx="8946541" cy="4195481"/>
          </a:xfrm>
        </p:spPr>
        <p:txBody>
          <a:bodyPr>
            <a:normAutofit lnSpcReduction="10000"/>
          </a:bodyPr>
          <a:lstStyle/>
          <a:p>
            <a:r>
              <a:rPr lang="en-US"/>
              <a:t>Goals:</a:t>
            </a:r>
          </a:p>
          <a:p>
            <a:pPr marL="0" indent="0">
              <a:buNone/>
            </a:pPr>
            <a:endParaRPr lang="en-US"/>
          </a:p>
          <a:p>
            <a:pPr lvl="1"/>
            <a:r>
              <a:rPr lang="en-US"/>
              <a:t>Basic Goal: Design a smart water bottle that can characterize beverages using spectroscopy and enhance user experience.</a:t>
            </a:r>
          </a:p>
          <a:p>
            <a:pPr marL="457200" lvl="1" indent="0">
              <a:buNone/>
            </a:pPr>
            <a:endParaRPr lang="en-US"/>
          </a:p>
          <a:p>
            <a:pPr lvl="1"/>
            <a:r>
              <a:rPr lang="en-US"/>
              <a:t>Advanced Goal: Validate information provided on nutrition tables through measurements of food dye and/or sodium concentrations. Consider adding more hardware to improve consumer experience</a:t>
            </a:r>
          </a:p>
          <a:p>
            <a:pPr marL="457200" lvl="1" indent="0">
              <a:buNone/>
            </a:pPr>
            <a:endParaRPr lang="en-US"/>
          </a:p>
          <a:p>
            <a:pPr lvl="1"/>
            <a:r>
              <a:rPr lang="en-US"/>
              <a:t>Stretch Goal: Broader spectrum to characterize more ingredients in the beverage. Improve battery life through reduction of power requirements and efficient run times.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EE1E7-C6A0-CF37-8DAC-5AF883FC0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017" y="0"/>
            <a:ext cx="1335140" cy="1920406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319B26DF-CF03-2272-6E4D-B2167D7F8F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0414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144"/>
    </mc:Choice>
    <mc:Fallback>
      <p:transition spd="slow" advTm="43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2670-62D0-5E34-C13B-6DE44207B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Selection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EE2FB-7EB1-7C28-7577-2C63E4F52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3653731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Front-end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Flutter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Customization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Speed</a:t>
            </a:r>
          </a:p>
          <a:p>
            <a:pPr>
              <a:buClr>
                <a:srgbClr val="8AD0D6"/>
              </a:buClr>
            </a:pPr>
            <a:r>
              <a:rPr lang="en-US"/>
              <a:t>Back-end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Extra Features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Familiarity </a:t>
            </a:r>
          </a:p>
          <a:p>
            <a:pPr>
              <a:buClr>
                <a:srgbClr val="8AD0D6"/>
              </a:buClr>
            </a:pPr>
            <a:r>
              <a:rPr lang="en-US"/>
              <a:t>Wireless communication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Bluetooth </a:t>
            </a:r>
          </a:p>
          <a:p>
            <a:pPr>
              <a:buClr>
                <a:srgbClr val="8AD0D6"/>
              </a:buClr>
            </a:pPr>
            <a:endParaRPr lang="en-US"/>
          </a:p>
        </p:txBody>
      </p:sp>
      <p:pic>
        <p:nvPicPr>
          <p:cNvPr id="7" name="Picture 6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D8CCA161-343A-5E71-5A35-95EC8AF0F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19929A-A8AC-D4F7-6573-9FC3D67F74A8}"/>
              </a:ext>
            </a:extLst>
          </p:cNvPr>
          <p:cNvSpPr txBox="1">
            <a:spLocks/>
          </p:cNvSpPr>
          <p:nvPr/>
        </p:nvSpPr>
        <p:spPr>
          <a:xfrm>
            <a:off x="5209874" y="2054291"/>
            <a:ext cx="3653731" cy="41954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US"/>
              <a:t>Back-end Extended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AWS(Backend)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Lamda 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DynamoDB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S3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Amplify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endParaRPr lang="en-US"/>
          </a:p>
          <a:p>
            <a:pPr>
              <a:buClr>
                <a:srgbClr val="8AD0D6"/>
              </a:buClr>
            </a:pPr>
            <a:endParaRPr lang="en-US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D931FD1C-92C2-D351-16D1-9707421634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15043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45"/>
    </mc:Choice>
    <mc:Fallback>
      <p:transition spd="slow" advTm="38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1B68C77-138E-4BF7-A276-BD0C78A4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268552-D473-46ED-B1B8-422042C4D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AC0CD9D-7610-4620-93B4-798CCD9AB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238B3E-24AA-439A-B527-6C5DF6D72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9F01145-BEA3-4CBF-AA21-10077B948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E4D62F9-188E-4530-84C2-24BDEE4BE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7B325C-3E35-45CF-9D07-3BCB281F3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36A1F9-C31E-073E-6903-66C006AF0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0" i="0" kern="1200">
                <a:solidFill>
                  <a:srgbClr val="EBEBEB"/>
                </a:solidFill>
                <a:latin typeface="+mj-lt"/>
                <a:ea typeface="+mj-ea"/>
                <a:cs typeface="+mj-cs"/>
              </a:rPr>
              <a:t>Software Design</a:t>
            </a:r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C24BEC42-AFF3-40D1-93A2-A27A42E1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608F427C-1EC9-4280-9367-F2B3AA063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09954" cy="6858000"/>
          </a:xfrm>
          <a:custGeom>
            <a:avLst/>
            <a:gdLst>
              <a:gd name="connsiteX0" fmla="*/ 6465239 w 7809954"/>
              <a:gd name="connsiteY0" fmla="*/ 0 h 6858000"/>
              <a:gd name="connsiteX1" fmla="*/ 7808777 w 7809954"/>
              <a:gd name="connsiteY1" fmla="*/ 0 h 6858000"/>
              <a:gd name="connsiteX2" fmla="*/ 7783732 w 7809954"/>
              <a:gd name="connsiteY2" fmla="*/ 155676 h 6858000"/>
              <a:gd name="connsiteX3" fmla="*/ 7759863 w 7809954"/>
              <a:gd name="connsiteY3" fmla="*/ 310667 h 6858000"/>
              <a:gd name="connsiteX4" fmla="*/ 7736499 w 7809954"/>
              <a:gd name="connsiteY4" fmla="*/ 466344 h 6858000"/>
              <a:gd name="connsiteX5" fmla="*/ 7716496 w 7809954"/>
              <a:gd name="connsiteY5" fmla="*/ 622706 h 6858000"/>
              <a:gd name="connsiteX6" fmla="*/ 7696325 w 7809954"/>
              <a:gd name="connsiteY6" fmla="*/ 778383 h 6858000"/>
              <a:gd name="connsiteX7" fmla="*/ 7677499 w 7809954"/>
              <a:gd name="connsiteY7" fmla="*/ 934745 h 6858000"/>
              <a:gd name="connsiteX8" fmla="*/ 7661363 w 7809954"/>
              <a:gd name="connsiteY8" fmla="*/ 1089050 h 6858000"/>
              <a:gd name="connsiteX9" fmla="*/ 7646067 w 7809954"/>
              <a:gd name="connsiteY9" fmla="*/ 1245413 h 6858000"/>
              <a:gd name="connsiteX10" fmla="*/ 7632115 w 7809954"/>
              <a:gd name="connsiteY10" fmla="*/ 1401089 h 6858000"/>
              <a:gd name="connsiteX11" fmla="*/ 7620013 w 7809954"/>
              <a:gd name="connsiteY11" fmla="*/ 1554023 h 6858000"/>
              <a:gd name="connsiteX12" fmla="*/ 7607910 w 7809954"/>
              <a:gd name="connsiteY12" fmla="*/ 1709013 h 6858000"/>
              <a:gd name="connsiteX13" fmla="*/ 7597825 w 7809954"/>
              <a:gd name="connsiteY13" fmla="*/ 1861947 h 6858000"/>
              <a:gd name="connsiteX14" fmla="*/ 7589925 w 7809954"/>
              <a:gd name="connsiteY14" fmla="*/ 2014880 h 6858000"/>
              <a:gd name="connsiteX15" fmla="*/ 7581688 w 7809954"/>
              <a:gd name="connsiteY15" fmla="*/ 2167128 h 6858000"/>
              <a:gd name="connsiteX16" fmla="*/ 7574797 w 7809954"/>
              <a:gd name="connsiteY16" fmla="*/ 2318004 h 6858000"/>
              <a:gd name="connsiteX17" fmla="*/ 7569922 w 7809954"/>
              <a:gd name="connsiteY17" fmla="*/ 2467508 h 6858000"/>
              <a:gd name="connsiteX18" fmla="*/ 7565720 w 7809954"/>
              <a:gd name="connsiteY18" fmla="*/ 2617013 h 6858000"/>
              <a:gd name="connsiteX19" fmla="*/ 7561686 w 7809954"/>
              <a:gd name="connsiteY19" fmla="*/ 2765145 h 6858000"/>
              <a:gd name="connsiteX20" fmla="*/ 7559837 w 7809954"/>
              <a:gd name="connsiteY20" fmla="*/ 2911221 h 6858000"/>
              <a:gd name="connsiteX21" fmla="*/ 7557820 w 7809954"/>
              <a:gd name="connsiteY21" fmla="*/ 3057296 h 6858000"/>
              <a:gd name="connsiteX22" fmla="*/ 7556811 w 7809954"/>
              <a:gd name="connsiteY22" fmla="*/ 3201314 h 6858000"/>
              <a:gd name="connsiteX23" fmla="*/ 7557820 w 7809954"/>
              <a:gd name="connsiteY23" fmla="*/ 3343960 h 6858000"/>
              <a:gd name="connsiteX24" fmla="*/ 7557820 w 7809954"/>
              <a:gd name="connsiteY24" fmla="*/ 3485235 h 6858000"/>
              <a:gd name="connsiteX25" fmla="*/ 7559837 w 7809954"/>
              <a:gd name="connsiteY25" fmla="*/ 3625138 h 6858000"/>
              <a:gd name="connsiteX26" fmla="*/ 7562862 w 7809954"/>
              <a:gd name="connsiteY26" fmla="*/ 3762298 h 6858000"/>
              <a:gd name="connsiteX27" fmla="*/ 7565720 w 7809954"/>
              <a:gd name="connsiteY27" fmla="*/ 3898087 h 6858000"/>
              <a:gd name="connsiteX28" fmla="*/ 7568914 w 7809954"/>
              <a:gd name="connsiteY28" fmla="*/ 4031132 h 6858000"/>
              <a:gd name="connsiteX29" fmla="*/ 7573788 w 7809954"/>
              <a:gd name="connsiteY29" fmla="*/ 4163491 h 6858000"/>
              <a:gd name="connsiteX30" fmla="*/ 7578999 w 7809954"/>
              <a:gd name="connsiteY30" fmla="*/ 4293793 h 6858000"/>
              <a:gd name="connsiteX31" fmla="*/ 7583705 w 7809954"/>
              <a:gd name="connsiteY31" fmla="*/ 4421352 h 6858000"/>
              <a:gd name="connsiteX32" fmla="*/ 7596985 w 7809954"/>
              <a:gd name="connsiteY32" fmla="*/ 4670298 h 6858000"/>
              <a:gd name="connsiteX33" fmla="*/ 7611104 w 7809954"/>
              <a:gd name="connsiteY33" fmla="*/ 4908956 h 6858000"/>
              <a:gd name="connsiteX34" fmla="*/ 7625896 w 7809954"/>
              <a:gd name="connsiteY34" fmla="*/ 5138013 h 6858000"/>
              <a:gd name="connsiteX35" fmla="*/ 7642201 w 7809954"/>
              <a:gd name="connsiteY35" fmla="*/ 5354726 h 6858000"/>
              <a:gd name="connsiteX36" fmla="*/ 7659178 w 7809954"/>
              <a:gd name="connsiteY36" fmla="*/ 5561838 h 6858000"/>
              <a:gd name="connsiteX37" fmla="*/ 7677499 w 7809954"/>
              <a:gd name="connsiteY37" fmla="*/ 5753862 h 6858000"/>
              <a:gd name="connsiteX38" fmla="*/ 7695485 w 7809954"/>
              <a:gd name="connsiteY38" fmla="*/ 5934227 h 6858000"/>
              <a:gd name="connsiteX39" fmla="*/ 7713470 w 7809954"/>
              <a:gd name="connsiteY39" fmla="*/ 6100191 h 6858000"/>
              <a:gd name="connsiteX40" fmla="*/ 7730447 w 7809954"/>
              <a:gd name="connsiteY40" fmla="*/ 6252438 h 6858000"/>
              <a:gd name="connsiteX41" fmla="*/ 7746584 w 7809954"/>
              <a:gd name="connsiteY41" fmla="*/ 6387541 h 6858000"/>
              <a:gd name="connsiteX42" fmla="*/ 7761880 w 7809954"/>
              <a:gd name="connsiteY42" fmla="*/ 6509613 h 6858000"/>
              <a:gd name="connsiteX43" fmla="*/ 7774655 w 7809954"/>
              <a:gd name="connsiteY43" fmla="*/ 6612483 h 6858000"/>
              <a:gd name="connsiteX44" fmla="*/ 7786757 w 7809954"/>
              <a:gd name="connsiteY44" fmla="*/ 6698894 h 6858000"/>
              <a:gd name="connsiteX45" fmla="*/ 7804071 w 7809954"/>
              <a:gd name="connsiteY45" fmla="*/ 6817538 h 6858000"/>
              <a:gd name="connsiteX46" fmla="*/ 7809954 w 7809954"/>
              <a:gd name="connsiteY46" fmla="*/ 6858000 h 6858000"/>
              <a:gd name="connsiteX47" fmla="*/ 7157124 w 7809954"/>
              <a:gd name="connsiteY47" fmla="*/ 6858000 h 6858000"/>
              <a:gd name="connsiteX48" fmla="*/ 7157124 w 7809954"/>
              <a:gd name="connsiteY48" fmla="*/ 6858000 h 6858000"/>
              <a:gd name="connsiteX49" fmla="*/ 0 w 7809954"/>
              <a:gd name="connsiteY49" fmla="*/ 6858000 h 6858000"/>
              <a:gd name="connsiteX50" fmla="*/ 0 w 7809954"/>
              <a:gd name="connsiteY50" fmla="*/ 0 h 6858000"/>
              <a:gd name="connsiteX51" fmla="*/ 6465239 w 780995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7809954" h="6858000">
                <a:moveTo>
                  <a:pt x="6465239" y="0"/>
                </a:moveTo>
                <a:lnTo>
                  <a:pt x="7808777" y="0"/>
                </a:lnTo>
                <a:lnTo>
                  <a:pt x="7783732" y="155676"/>
                </a:lnTo>
                <a:lnTo>
                  <a:pt x="7759863" y="310667"/>
                </a:lnTo>
                <a:lnTo>
                  <a:pt x="7736499" y="466344"/>
                </a:lnTo>
                <a:lnTo>
                  <a:pt x="7716496" y="622706"/>
                </a:lnTo>
                <a:lnTo>
                  <a:pt x="7696325" y="778383"/>
                </a:lnTo>
                <a:lnTo>
                  <a:pt x="7677499" y="934745"/>
                </a:lnTo>
                <a:lnTo>
                  <a:pt x="7661363" y="1089050"/>
                </a:lnTo>
                <a:lnTo>
                  <a:pt x="7646067" y="1245413"/>
                </a:lnTo>
                <a:lnTo>
                  <a:pt x="7632115" y="1401089"/>
                </a:lnTo>
                <a:lnTo>
                  <a:pt x="7620013" y="1554023"/>
                </a:lnTo>
                <a:lnTo>
                  <a:pt x="7607910" y="1709013"/>
                </a:lnTo>
                <a:lnTo>
                  <a:pt x="7597825" y="1861947"/>
                </a:lnTo>
                <a:lnTo>
                  <a:pt x="7589925" y="2014880"/>
                </a:lnTo>
                <a:lnTo>
                  <a:pt x="7581688" y="2167128"/>
                </a:lnTo>
                <a:lnTo>
                  <a:pt x="7574797" y="2318004"/>
                </a:lnTo>
                <a:lnTo>
                  <a:pt x="7569922" y="2467508"/>
                </a:lnTo>
                <a:lnTo>
                  <a:pt x="7565720" y="2617013"/>
                </a:lnTo>
                <a:lnTo>
                  <a:pt x="7561686" y="2765145"/>
                </a:lnTo>
                <a:lnTo>
                  <a:pt x="7559837" y="2911221"/>
                </a:lnTo>
                <a:lnTo>
                  <a:pt x="7557820" y="3057296"/>
                </a:lnTo>
                <a:lnTo>
                  <a:pt x="7556811" y="3201314"/>
                </a:lnTo>
                <a:lnTo>
                  <a:pt x="7557820" y="3343960"/>
                </a:lnTo>
                <a:lnTo>
                  <a:pt x="7557820" y="3485235"/>
                </a:lnTo>
                <a:lnTo>
                  <a:pt x="7559837" y="3625138"/>
                </a:lnTo>
                <a:lnTo>
                  <a:pt x="7562862" y="3762298"/>
                </a:lnTo>
                <a:lnTo>
                  <a:pt x="7565720" y="3898087"/>
                </a:lnTo>
                <a:lnTo>
                  <a:pt x="7568914" y="4031132"/>
                </a:lnTo>
                <a:lnTo>
                  <a:pt x="7573788" y="4163491"/>
                </a:lnTo>
                <a:lnTo>
                  <a:pt x="7578999" y="4293793"/>
                </a:lnTo>
                <a:lnTo>
                  <a:pt x="7583705" y="4421352"/>
                </a:lnTo>
                <a:lnTo>
                  <a:pt x="7596985" y="4670298"/>
                </a:lnTo>
                <a:lnTo>
                  <a:pt x="7611104" y="4908956"/>
                </a:lnTo>
                <a:lnTo>
                  <a:pt x="7625896" y="5138013"/>
                </a:lnTo>
                <a:lnTo>
                  <a:pt x="7642201" y="5354726"/>
                </a:lnTo>
                <a:lnTo>
                  <a:pt x="7659178" y="5561838"/>
                </a:lnTo>
                <a:lnTo>
                  <a:pt x="7677499" y="5753862"/>
                </a:lnTo>
                <a:lnTo>
                  <a:pt x="7695485" y="5934227"/>
                </a:lnTo>
                <a:lnTo>
                  <a:pt x="7713470" y="6100191"/>
                </a:lnTo>
                <a:lnTo>
                  <a:pt x="7730447" y="6252438"/>
                </a:lnTo>
                <a:lnTo>
                  <a:pt x="7746584" y="6387541"/>
                </a:lnTo>
                <a:lnTo>
                  <a:pt x="7761880" y="6509613"/>
                </a:lnTo>
                <a:lnTo>
                  <a:pt x="7774655" y="6612483"/>
                </a:lnTo>
                <a:lnTo>
                  <a:pt x="7786757" y="6698894"/>
                </a:lnTo>
                <a:lnTo>
                  <a:pt x="7804071" y="6817538"/>
                </a:lnTo>
                <a:lnTo>
                  <a:pt x="7809954" y="6858000"/>
                </a:lnTo>
                <a:lnTo>
                  <a:pt x="7157124" y="6858000"/>
                </a:lnTo>
                <a:lnTo>
                  <a:pt x="7157124" y="6858000"/>
                </a:lnTo>
                <a:lnTo>
                  <a:pt x="0" y="6858000"/>
                </a:lnTo>
                <a:lnTo>
                  <a:pt x="0" y="0"/>
                </a:lnTo>
                <a:lnTo>
                  <a:pt x="646523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98810A7-E114-447A-A7D6-69B27CFB5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Content Placeholder 3" descr="A diagram of a software development process&#10;&#10;Description automatically generated">
            <a:extLst>
              <a:ext uri="{FF2B5EF4-FFF2-40B4-BE49-F238E27FC236}">
                <a16:creationId xmlns:a16="http://schemas.microsoft.com/office/drawing/2014/main" id="{DA02E734-697C-48D4-E919-13633AEA4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-14311" y="-1"/>
            <a:ext cx="7809955" cy="6521312"/>
          </a:xfrm>
          <a:prstGeom prst="rect">
            <a:avLst/>
          </a:prstGeom>
          <a:effectLst/>
        </p:spPr>
      </p:pic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25ED463C-B18A-2D67-915B-F1A28EBF07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615" y="13728"/>
            <a:ext cx="1753111" cy="1947318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DA7B0BA0-7372-280E-AA27-8006D5104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2011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18705"/>
    </mc:Choice>
    <mc:Fallback>
      <p:transition spd="slow" advTm="18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9B12F-5736-A3A6-C1F2-604AB2D070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User design and functionality</a:t>
            </a:r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09587CAE-3888-C9EB-3510-2085269CA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6155" y="4454"/>
            <a:ext cx="1760884" cy="2336801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F53D6CF9-8F01-F707-A83A-74A765207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4239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34"/>
    </mc:Choice>
    <mc:Fallback>
      <p:transition spd="slow" advTm="3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CEE85-6174-AF45-0982-82A7CFEC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 case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2E383-59FB-EF41-FD2E-C2A273955B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Four actors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 (via mobile app)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Bottle 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 DynamoDB( our database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AWS services(other AWS services)</a:t>
            </a:r>
          </a:p>
          <a:p>
            <a:pPr>
              <a:buClr>
                <a:srgbClr val="8AD0D6"/>
              </a:buClr>
            </a:pPr>
            <a:r>
              <a:rPr lang="en-US"/>
              <a:t>Three base features outlined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 Authentication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Data transfer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Alt. </a:t>
            </a:r>
            <a:r>
              <a:rPr lang="en-US" err="1"/>
              <a:t>featrues</a:t>
            </a:r>
          </a:p>
        </p:txBody>
      </p:sp>
      <p:pic>
        <p:nvPicPr>
          <p:cNvPr id="7" name="Content Placeholder 6" descr="A screenshot of a diagram&#10;&#10;AI-generated content may be incorrect.">
            <a:extLst>
              <a:ext uri="{FF2B5EF4-FFF2-40B4-BE49-F238E27FC236}">
                <a16:creationId xmlns:a16="http://schemas.microsoft.com/office/drawing/2014/main" id="{295CB78E-A3B9-894E-9847-CAE216A08A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45380" y="1466218"/>
            <a:ext cx="5589661" cy="4955859"/>
          </a:xfrm>
        </p:spPr>
      </p:pic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4F9F0973-A92F-FD09-FADA-09AB17DADB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14EF0812-B3A1-C467-66E1-3885876B4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78228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183"/>
    </mc:Choice>
    <mc:Fallback>
      <p:transition spd="slow" advTm="13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2CA4B-CD8B-C672-42ED-112C8C41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Mobile app Design and functionality</a:t>
            </a:r>
          </a:p>
        </p:txBody>
      </p:sp>
      <p:pic>
        <p:nvPicPr>
          <p:cNvPr id="4" name="Picture 3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1D1C6D0B-AA68-7EB6-8C8D-02F7F59EE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6155" y="4454"/>
            <a:ext cx="1760884" cy="2336801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0D5781D4-0396-2BBA-2D7C-34EAF06AD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672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5"/>
    </mc:Choice>
    <mc:Fallback>
      <p:transition spd="slow" advTm="4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56680-F668-CC48-E21B-0A66A9029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UI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7D5289-A4EE-F8EF-6F95-B5B00DF647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App design: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Zones 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3-6 zones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Widgets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Bottle's battery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Current beverage consumption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Graph Data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Beverage info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Load data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Realtime drink data</a:t>
            </a:r>
          </a:p>
        </p:txBody>
      </p:sp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549C8319-F1E1-2203-6CF7-7F302B5DB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179698" cy="1432734"/>
          </a:xfrm>
          <a:prstGeom prst="rect">
            <a:avLst/>
          </a:prstGeom>
        </p:spPr>
      </p:pic>
      <p:pic>
        <p:nvPicPr>
          <p:cNvPr id="9" name="Content Placeholder 8" descr="A screen shot of a white grid&#10;&#10;AI-generated content may be incorrect.">
            <a:extLst>
              <a:ext uri="{FF2B5EF4-FFF2-40B4-BE49-F238E27FC236}">
                <a16:creationId xmlns:a16="http://schemas.microsoft.com/office/drawing/2014/main" id="{05142BB6-472E-35BA-73D4-9E3E79915E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5558553" y="1608666"/>
            <a:ext cx="2343150" cy="3895725"/>
          </a:xfrm>
        </p:spPr>
      </p:pic>
      <p:pic>
        <p:nvPicPr>
          <p:cNvPr id="5" name="Picture 4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3F0BD6FA-179B-C800-C431-52B36F0EE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2140" y="1855304"/>
            <a:ext cx="2349807" cy="3401392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1D9AE136-FA8D-F5A2-1A53-4AF3203A3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96269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19"/>
    </mc:Choice>
    <mc:Fallback>
      <p:transition spd="slow" advTm="18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03D20-16BC-35DB-C51D-2550468DF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Class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23E4C-EAB7-6797-E637-6E1304679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278" y="2060575"/>
            <a:ext cx="4396339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Used to help make code more readable</a:t>
            </a:r>
          </a:p>
          <a:p>
            <a:pPr>
              <a:buClr>
                <a:srgbClr val="8AD0D6"/>
              </a:buClr>
            </a:pPr>
            <a:r>
              <a:rPr lang="en-US"/>
              <a:t>Breaks off mobile-App elements for potential user customization.</a:t>
            </a:r>
          </a:p>
          <a:p>
            <a:pPr>
              <a:buClr>
                <a:srgbClr val="8AD0D6"/>
              </a:buClr>
            </a:pPr>
            <a:r>
              <a:rPr lang="en-US"/>
              <a:t>Makes debugging easier</a:t>
            </a:r>
          </a:p>
          <a:p>
            <a:pPr>
              <a:buClr>
                <a:srgbClr val="8AD0D6"/>
              </a:buClr>
            </a:pPr>
            <a:endParaRPr lang="en-US"/>
          </a:p>
        </p:txBody>
      </p:sp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83520875-272A-3D39-F408-34F3A324A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43F9D9B-2446-EA3D-2918-B8207F4CCB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043" y="1718094"/>
            <a:ext cx="6036216" cy="3687793"/>
          </a:xfrm>
          <a:prstGeom prst="rect">
            <a:avLst/>
          </a:prstGeom>
        </p:spPr>
      </p:pic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DE204576-8F58-F298-5784-5AC977F2B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72749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00"/>
    </mc:Choice>
    <mc:Fallback>
      <p:transition spd="slow" advTm="20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BF8BE-28B8-646A-D213-5BFDAF1FA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Database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D08D6-E5B0-37D6-E7FE-B97E5BAD8B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Two distinct databases: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One for beverage info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One for user info</a:t>
            </a:r>
          </a:p>
          <a:p>
            <a:pPr>
              <a:buClr>
                <a:srgbClr val="8AD0D6"/>
              </a:buClr>
            </a:pPr>
            <a:r>
              <a:rPr lang="en-US"/>
              <a:t>Partitioning: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User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Primary: user ID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Secondary: beverage ID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Beverage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Beverage ID</a:t>
            </a:r>
          </a:p>
          <a:p>
            <a:pPr>
              <a:buClr>
                <a:srgbClr val="8AD0D6"/>
              </a:buClr>
            </a:pPr>
            <a:r>
              <a:rPr lang="en-US"/>
              <a:t>Must be used in </a:t>
            </a:r>
            <a:r>
              <a:rPr lang="en-US" err="1"/>
              <a:t>tandum</a:t>
            </a:r>
            <a:r>
              <a:rPr lang="en-US"/>
              <a:t>!!!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34C918-B91A-4F64-C70A-95DE335222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879578" y="2289862"/>
            <a:ext cx="6062408" cy="3952265"/>
          </a:xfrm>
        </p:spPr>
      </p:pic>
      <p:pic>
        <p:nvPicPr>
          <p:cNvPr id="6" name="Picture 5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0DFFFFF0-F961-107E-CBBB-E7486EA54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F8FCD64D-6311-E1EA-259B-011DF7F7B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3974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91"/>
    </mc:Choice>
    <mc:Fallback>
      <p:transition spd="slow" advTm="20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A4BC8-0459-14DF-E647-38D272CA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61" y="443193"/>
            <a:ext cx="9404723" cy="1400530"/>
          </a:xfrm>
        </p:spPr>
        <p:txBody>
          <a:bodyPr/>
          <a:lstStyle/>
          <a:p>
            <a:r>
              <a:rPr lang="en-US"/>
              <a:t>Hardware Testing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9782F-DAA8-8AC5-55AA-3B202D168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61" y="2080610"/>
            <a:ext cx="8946541" cy="4195481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PCB and breakout board testing:</a:t>
            </a:r>
          </a:p>
          <a:p>
            <a:pPr lvl="1"/>
            <a:r>
              <a:rPr lang="en-US"/>
              <a:t>Main board tested and working 1/21/25</a:t>
            </a:r>
          </a:p>
          <a:p>
            <a:pPr lvl="1"/>
            <a:r>
              <a:rPr lang="en-US"/>
              <a:t>PSU board tested and working 1/14/25</a:t>
            </a:r>
          </a:p>
          <a:p>
            <a:r>
              <a:rPr lang="en-US"/>
              <a:t>Component testing:</a:t>
            </a:r>
          </a:p>
          <a:p>
            <a:pPr lvl="1"/>
            <a:r>
              <a:rPr lang="en-US"/>
              <a:t>Battery testing 1/14/25</a:t>
            </a:r>
          </a:p>
          <a:p>
            <a:pPr lvl="1"/>
            <a:r>
              <a:rPr lang="en-US"/>
              <a:t>Ultrasonic Sensor testing 1/14/25</a:t>
            </a:r>
          </a:p>
          <a:p>
            <a:pPr lvl="1"/>
            <a:r>
              <a:rPr lang="en-US"/>
              <a:t>Touch sensor testing 1/21/25</a:t>
            </a:r>
          </a:p>
          <a:p>
            <a:r>
              <a:rPr lang="en-US"/>
              <a:t>Optical system testing:</a:t>
            </a:r>
          </a:p>
          <a:p>
            <a:pPr lvl="1"/>
            <a:r>
              <a:rPr lang="en-US"/>
              <a:t>Optical system alignment and component housing testing 2/1/25</a:t>
            </a:r>
          </a:p>
          <a:p>
            <a:pPr lvl="1"/>
            <a:r>
              <a:rPr lang="en-US"/>
              <a:t>Light sensor testing and preliminary spectrometer software testing (in progress)</a:t>
            </a:r>
          </a:p>
          <a:p>
            <a:pPr lvl="1"/>
            <a:r>
              <a:rPr lang="en-US"/>
              <a:t>Absorption and concentration testing (begin 2/11/25)</a:t>
            </a:r>
          </a:p>
          <a:p>
            <a:pPr lvl="1"/>
            <a:r>
              <a:rPr lang="en-US"/>
              <a:t>System integration and prototyping (begin 2/21/25)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FC3F3E-990B-90E7-4CBE-5F368D5F3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505" y="0"/>
            <a:ext cx="1333501" cy="1940502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C4F8B61D-657C-9F1C-6193-3A39846EDF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5829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7"/>
    </mc:Choice>
    <mc:Fallback xmlns="">
      <p:transition spd="slow" advTm="20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B4618-4D6A-DEBF-75D2-D57B2AF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Testing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BBC30-1F45-D6DD-C020-484650D30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Base tests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Deploy app/ deploy app update( includes download)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Expected data update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Expected widget update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Change Graph view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Login/out and register new user</a:t>
            </a:r>
          </a:p>
          <a:p>
            <a:pPr>
              <a:buClr>
                <a:srgbClr val="8AD0D6"/>
              </a:buClr>
            </a:pPr>
            <a:r>
              <a:rPr lang="en-US"/>
              <a:t>Extra tests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Try creating an existing user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Try loading invalid data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Trying loading and unloading widgets.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Try loading data repeatedly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endParaRPr lang="en-US"/>
          </a:p>
        </p:txBody>
      </p:sp>
      <p:pic>
        <p:nvPicPr>
          <p:cNvPr id="5" name="Picture 4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07D6A590-E466-7C98-23EE-892C95E2F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04B659E3-6A87-1BF4-9579-01E6FFB4C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14608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926"/>
    </mc:Choice>
    <mc:Fallback>
      <p:transition spd="slow" advTm="22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9BE5-749C-968C-DDA9-C5B315805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8777"/>
          </a:xfrm>
        </p:spPr>
        <p:txBody>
          <a:bodyPr/>
          <a:lstStyle/>
          <a:p>
            <a:r>
              <a:rPr lang="en-US"/>
              <a:t>Basic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ACCA8-89FD-9E82-DDFC-3581C146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764632"/>
            <a:ext cx="9404723" cy="4010526"/>
          </a:xfrm>
        </p:spPr>
        <p:txBody>
          <a:bodyPr/>
          <a:lstStyle/>
          <a:p>
            <a:r>
              <a:rPr lang="en-US"/>
              <a:t>Basic Objectives:</a:t>
            </a:r>
          </a:p>
          <a:p>
            <a:pPr lvl="1"/>
            <a:r>
              <a:rPr lang="en-US"/>
              <a:t>Use ultrasonic sensor to accurately assess how much liquid an individual drinks.</a:t>
            </a:r>
          </a:p>
          <a:p>
            <a:pPr lvl="1"/>
            <a:r>
              <a:rPr lang="en-US"/>
              <a:t>Incorporate a touch sensor to have an integrated sleep mode to improve battery life.</a:t>
            </a:r>
          </a:p>
          <a:p>
            <a:pPr lvl="1"/>
            <a:r>
              <a:rPr lang="en-US"/>
              <a:t>MCU relay info reliably to mobile app via Bluetooth.</a:t>
            </a:r>
          </a:p>
          <a:p>
            <a:pPr lvl="1"/>
            <a:r>
              <a:rPr lang="en-US"/>
              <a:t>Identify type of food dye through spectroscopy.(measure absorption)</a:t>
            </a:r>
          </a:p>
          <a:p>
            <a:pPr lvl="1"/>
            <a:r>
              <a:rPr lang="en-US"/>
              <a:t>LED alert system to inform users on hydration and nutrition progress.</a:t>
            </a:r>
          </a:p>
          <a:p>
            <a:pPr marL="457200" lvl="1" indent="0"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6D7A6E-85D2-A8FF-46C0-4E996B80D8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2388" y="0"/>
            <a:ext cx="1333501" cy="1920040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3A6F92AF-A373-538A-1BAD-8600448DD9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47349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948"/>
    </mc:Choice>
    <mc:Fallback>
      <p:transition spd="slow" advTm="17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26825-362A-346B-548B-095AA7C34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done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70A66-232E-6F3C-F6B9-A2CDEA2F1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Front-end 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Basic UI</a:t>
            </a:r>
          </a:p>
          <a:p>
            <a:pPr lvl="2">
              <a:buClr>
                <a:srgbClr val="8AD0D6"/>
              </a:buClr>
              <a:buFont typeface="Wingdings" charset="2"/>
              <a:buChar char="§"/>
            </a:pPr>
            <a:r>
              <a:rPr lang="en-US"/>
              <a:t>Still needs some Connections and beatification 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Need to integrate backend components</a:t>
            </a:r>
          </a:p>
          <a:p>
            <a:pPr>
              <a:buClr>
                <a:srgbClr val="8AD0D6"/>
              </a:buClr>
            </a:pPr>
            <a:r>
              <a:rPr lang="en-US"/>
              <a:t>Back-end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Database and database functions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Graph function (60%)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Deployment(80%)[need to add node.js &amp; test] </a:t>
            </a:r>
          </a:p>
          <a:p>
            <a:pPr marL="0" indent="0">
              <a:buClr>
                <a:srgbClr val="8AD0D6"/>
              </a:buClr>
              <a:buNone/>
            </a:pPr>
            <a:endParaRPr lang="en-US"/>
          </a:p>
          <a:p>
            <a:pPr marL="457200" lvl="1" indent="0">
              <a:buClr>
                <a:srgbClr val="8AD0D6"/>
              </a:buClr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FFF88-7ECC-95F3-2A25-43512A0BB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8501" y="0"/>
            <a:ext cx="1761897" cy="2334970"/>
          </a:xfrm>
          <a:prstGeom prst="rect">
            <a:avLst/>
          </a:prstGeom>
        </p:spPr>
      </p:pic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D4DFDF34-FAD0-6935-B06F-C208BD587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9130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798"/>
    </mc:Choice>
    <mc:Fallback>
      <p:transition spd="slow" advTm="24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54275-6F2F-6F74-6EF1-D947710CB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isn't going well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2160E-6501-46E4-5919-1701B5962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Back-end deployment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Unsure on how to implement the node.js to the project to deploy the app</a:t>
            </a:r>
          </a:p>
          <a:p>
            <a:pPr>
              <a:buClr>
                <a:srgbClr val="8AD0D6"/>
              </a:buClr>
            </a:pPr>
            <a:r>
              <a:rPr lang="en-US"/>
              <a:t>The Graph function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Taking longer than expected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Can't get the graph to be as dynamic as I would like</a:t>
            </a:r>
          </a:p>
          <a:p>
            <a:pPr>
              <a:buClr>
                <a:srgbClr val="8AD0D6"/>
              </a:buClr>
            </a:pPr>
            <a:r>
              <a:rPr lang="en-US"/>
              <a:t>Wireless communications</a:t>
            </a:r>
          </a:p>
          <a:p>
            <a:pPr lvl="1">
              <a:buClr>
                <a:srgbClr val="8AD0D6"/>
              </a:buClr>
              <a:buFont typeface="Courier New" charset="2"/>
              <a:buChar char="o"/>
            </a:pPr>
            <a:r>
              <a:rPr lang="en-US"/>
              <a:t>Unsure on how to do the pairing process</a:t>
            </a:r>
          </a:p>
          <a:p>
            <a:pPr>
              <a:buClr>
                <a:srgbClr val="8AD0D6"/>
              </a:buClr>
            </a:pPr>
            <a:endParaRPr lang="en-US"/>
          </a:p>
        </p:txBody>
      </p:sp>
      <p:pic>
        <p:nvPicPr>
          <p:cNvPr id="4" name="Picture 3" descr="A person wearing glasses and a tie&#10;&#10;AI-generated content may be incorrect.">
            <a:extLst>
              <a:ext uri="{FF2B5EF4-FFF2-40B4-BE49-F238E27FC236}">
                <a16:creationId xmlns:a16="http://schemas.microsoft.com/office/drawing/2014/main" id="{6B2556E9-D5E9-E8FF-7DC6-57E9656AA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0731" y="4454"/>
            <a:ext cx="1760884" cy="233680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DE30C004-E1D9-9511-9415-D9C163885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98720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98"/>
    </mc:Choice>
    <mc:Fallback>
      <p:transition spd="slow" advTm="300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56A4F-2DE0-D5D7-CF9A-7D9470420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68" y="269986"/>
            <a:ext cx="9404723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Budget</a:t>
            </a:r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98D06BEF-3732-D558-900C-3AA1050E2F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9107091"/>
              </p:ext>
            </p:extLst>
          </p:nvPr>
        </p:nvGraphicFramePr>
        <p:xfrm>
          <a:off x="2396727" y="1425811"/>
          <a:ext cx="6359709" cy="502025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589927">
                  <a:extLst>
                    <a:ext uri="{9D8B030D-6E8A-4147-A177-3AD203B41FA5}">
                      <a16:colId xmlns:a16="http://schemas.microsoft.com/office/drawing/2014/main" val="725906978"/>
                    </a:ext>
                  </a:extLst>
                </a:gridCol>
                <a:gridCol w="1589927">
                  <a:extLst>
                    <a:ext uri="{9D8B030D-6E8A-4147-A177-3AD203B41FA5}">
                      <a16:colId xmlns:a16="http://schemas.microsoft.com/office/drawing/2014/main" val="961660391"/>
                    </a:ext>
                  </a:extLst>
                </a:gridCol>
                <a:gridCol w="1326154">
                  <a:extLst>
                    <a:ext uri="{9D8B030D-6E8A-4147-A177-3AD203B41FA5}">
                      <a16:colId xmlns:a16="http://schemas.microsoft.com/office/drawing/2014/main" val="3772497123"/>
                    </a:ext>
                  </a:extLst>
                </a:gridCol>
                <a:gridCol w="1853701">
                  <a:extLst>
                    <a:ext uri="{9D8B030D-6E8A-4147-A177-3AD203B41FA5}">
                      <a16:colId xmlns:a16="http://schemas.microsoft.com/office/drawing/2014/main" val="3747057573"/>
                    </a:ext>
                  </a:extLst>
                </a:gridCol>
              </a:tblGrid>
              <a:tr h="327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Component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Subsystem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Quantity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Cost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4450290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Electrical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270490971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ESP32 Dev Kit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262095901"/>
                  </a:ext>
                </a:extLst>
              </a:tr>
              <a:tr h="2885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Battery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$24.80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25790335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Ultrasonic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 Level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$30.86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010842004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LED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Notification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2520142734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 Components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546341592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$145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590362206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3.3V Voltage Regulator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$1.48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633662402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CP2102 UART-USB Bridge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$3.53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165373415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ESP32-WROOM-32 Chip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$4.23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694611399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USB Micro Female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MCU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$0.34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303486518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JST 2.0 4 pin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Water Level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$0.45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4146806839"/>
                  </a:ext>
                </a:extLst>
              </a:tr>
              <a:tr h="469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MISC (Capacitors and resistors)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PCB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998" marR="51998" marT="51998" marB="51998"/>
                </a:tc>
                <a:extLst>
                  <a:ext uri="{0D108BD9-81ED-4DB2-BD59-A6C34878D82A}">
                    <a16:rowId xmlns:a16="http://schemas.microsoft.com/office/drawing/2014/main" val="1314191944"/>
                  </a:ext>
                </a:extLst>
              </a:tr>
            </a:tbl>
          </a:graphicData>
        </a:graphic>
      </p:graphicFrame>
      <p:pic>
        <p:nvPicPr>
          <p:cNvPr id="6" name="Picture 5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F839FA3A-DFF5-7534-38B8-EC6BD4448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026" y="-6291"/>
            <a:ext cx="1746974" cy="1953083"/>
          </a:xfrm>
          <a:prstGeom prst="rect">
            <a:avLst/>
          </a:prstGeom>
        </p:spPr>
      </p:pic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1FB31004-74CB-427A-6922-33891A36D0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95698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39"/>
    </mc:Choice>
    <mc:Fallback>
      <p:transition spd="slow" advTm="15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FEC372-69B3-3740-B591-D32965910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74B19-F8FB-F826-CB42-98A8D14D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Budget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A914CFA-A776-590D-803B-AD56C52FA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764791"/>
              </p:ext>
            </p:extLst>
          </p:nvPr>
        </p:nvGraphicFramePr>
        <p:xfrm>
          <a:off x="2285490" y="1627635"/>
          <a:ext cx="6582184" cy="437840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832743">
                  <a:extLst>
                    <a:ext uri="{9D8B030D-6E8A-4147-A177-3AD203B41FA5}">
                      <a16:colId xmlns:a16="http://schemas.microsoft.com/office/drawing/2014/main" val="2138167142"/>
                    </a:ext>
                  </a:extLst>
                </a:gridCol>
                <a:gridCol w="1949827">
                  <a:extLst>
                    <a:ext uri="{9D8B030D-6E8A-4147-A177-3AD203B41FA5}">
                      <a16:colId xmlns:a16="http://schemas.microsoft.com/office/drawing/2014/main" val="678564146"/>
                    </a:ext>
                  </a:extLst>
                </a:gridCol>
                <a:gridCol w="1154068">
                  <a:extLst>
                    <a:ext uri="{9D8B030D-6E8A-4147-A177-3AD203B41FA5}">
                      <a16:colId xmlns:a16="http://schemas.microsoft.com/office/drawing/2014/main" val="2374948421"/>
                    </a:ext>
                  </a:extLst>
                </a:gridCol>
                <a:gridCol w="1645546">
                  <a:extLst>
                    <a:ext uri="{9D8B030D-6E8A-4147-A177-3AD203B41FA5}">
                      <a16:colId xmlns:a16="http://schemas.microsoft.com/office/drawing/2014/main" val="37498403"/>
                    </a:ext>
                  </a:extLst>
                </a:gridCol>
              </a:tblGrid>
              <a:tr h="309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Hardware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91990701"/>
                  </a:ext>
                </a:extLst>
              </a:tr>
              <a:tr h="456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Battery Holder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$18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4788263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Bottle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ALL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$20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867224700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Heatsinks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PSU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$12.77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48993383"/>
                  </a:ext>
                </a:extLst>
              </a:tr>
              <a:tr h="5127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 Components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258908898"/>
                  </a:ext>
                </a:extLst>
              </a:tr>
              <a:tr h="4478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LED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 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$8.97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585690195"/>
                  </a:ext>
                </a:extLst>
              </a:tr>
              <a:tr h="545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Collimating/ focusing Lenses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1-2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$30 each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954538820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Diffraction grating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$113.31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046800743"/>
                  </a:ext>
                </a:extLst>
              </a:tr>
              <a:tr h="4567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Photodetector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$6.59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3616629"/>
                  </a:ext>
                </a:extLst>
              </a:tr>
              <a:tr h="4921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Sample vial (cuvette)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Spectrometer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$9.51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678195379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DB5874AA-E2DA-2055-FCB0-7DD43CE16D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026" y="0"/>
            <a:ext cx="1746974" cy="1953083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2332E117-5ABD-E04C-F138-E9F25DC77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08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66"/>
    </mc:Choice>
    <mc:Fallback>
      <p:transition spd="slow" advTm="16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B3ED-D4CA-BF10-4E37-5E887576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 Distribution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D13505-3747-F6F6-0ED9-D31BEA910F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837065"/>
              </p:ext>
            </p:extLst>
          </p:nvPr>
        </p:nvGraphicFramePr>
        <p:xfrm>
          <a:off x="646111" y="3722249"/>
          <a:ext cx="7118268" cy="169998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683467967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446096492"/>
                    </a:ext>
                  </a:extLst>
                </a:gridCol>
              </a:tblGrid>
              <a:tr h="254997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Computer Science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437347"/>
                  </a:ext>
                </a:extLst>
              </a:tr>
              <a:tr h="1444985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 err="1">
                          <a:effectLst/>
                        </a:rPr>
                        <a:t>Rhami</a:t>
                      </a:r>
                      <a:r>
                        <a:rPr lang="en-US" sz="1200" kern="100">
                          <a:effectLst/>
                        </a:rPr>
                        <a:t> Thrower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Front-End Software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Back-End Software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Server setup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Database setup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354806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7A9860-0948-7372-EF01-EADF4482F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488701"/>
              </p:ext>
            </p:extLst>
          </p:nvPr>
        </p:nvGraphicFramePr>
        <p:xfrm>
          <a:off x="646111" y="1155797"/>
          <a:ext cx="7118268" cy="252483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1714320682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880863680"/>
                    </a:ext>
                  </a:extLst>
                </a:gridCol>
              </a:tblGrid>
              <a:tr h="223276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Electrical Engineer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1499177"/>
                  </a:ext>
                </a:extLst>
              </a:tr>
              <a:tr h="1265236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Dominic Falvo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MCU Selection and Programming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Touch Sensor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Secondary PCB Designer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 Project Lead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2563018"/>
                  </a:ext>
                </a:extLst>
              </a:tr>
              <a:tr h="917917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Gonzalo Gomez-Silva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PSU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Primary PCB designer</a:t>
                      </a:r>
                    </a:p>
                    <a:p>
                      <a:pPr marL="0" marR="0" lvl="0" algn="ctr"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Secondary MCU Programmer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Notification LED Design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497569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CFC83CC-6B50-07F3-C77A-12D447216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890466"/>
              </p:ext>
            </p:extLst>
          </p:nvPr>
        </p:nvGraphicFramePr>
        <p:xfrm>
          <a:off x="646111" y="5422232"/>
          <a:ext cx="7118268" cy="1299410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3559134">
                  <a:extLst>
                    <a:ext uri="{9D8B030D-6E8A-4147-A177-3AD203B41FA5}">
                      <a16:colId xmlns:a16="http://schemas.microsoft.com/office/drawing/2014/main" val="2026499396"/>
                    </a:ext>
                  </a:extLst>
                </a:gridCol>
                <a:gridCol w="3559134">
                  <a:extLst>
                    <a:ext uri="{9D8B030D-6E8A-4147-A177-3AD203B41FA5}">
                      <a16:colId xmlns:a16="http://schemas.microsoft.com/office/drawing/2014/main" val="3885902205"/>
                    </a:ext>
                  </a:extLst>
                </a:gridCol>
              </a:tblGrid>
              <a:tr h="21263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Optics Engineer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Main Responsibilities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1656508"/>
                  </a:ext>
                </a:extLst>
              </a:tr>
              <a:tr h="1086779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Farris Thrower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Spectrometer Component Selection and Design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Co-Project Lead</a:t>
                      </a:r>
                    </a:p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8822228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1548A5D-BD15-7FE4-AD9E-6D4539CB9D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4316" y="0"/>
            <a:ext cx="1325738" cy="1962167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4C74788-20A8-0A18-6957-2C622D2B5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267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90"/>
    </mc:Choice>
    <mc:Fallback>
      <p:transition spd="slow" advTm="115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F7F62-9B48-F678-9C13-A20FBB87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" y="226576"/>
            <a:ext cx="5154921" cy="923798"/>
          </a:xfrm>
        </p:spPr>
        <p:txBody>
          <a:bodyPr/>
          <a:lstStyle/>
          <a:p>
            <a:r>
              <a:rPr lang="en-US"/>
              <a:t>Progress report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B68E2B1-A254-9804-A191-F0E4879978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401686"/>
              </p:ext>
            </p:extLst>
          </p:nvPr>
        </p:nvGraphicFramePr>
        <p:xfrm>
          <a:off x="252821" y="1380280"/>
          <a:ext cx="9668335" cy="5148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126F6E2-BB89-A3A8-5141-FC6278227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6292" y="0"/>
            <a:ext cx="1325738" cy="1962167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C20D900-CB98-2A1E-BE98-995900D6AA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94567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34"/>
    </mc:Choice>
    <mc:Fallback>
      <p:transition spd="slow" advTm="15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4B019-C393-6B0C-7FB0-7604B3BE0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10861"/>
          </a:xfrm>
        </p:spPr>
        <p:txBody>
          <a:bodyPr/>
          <a:lstStyle/>
          <a:p>
            <a:r>
              <a:rPr lang="en-US"/>
              <a:t>Advanced and Stretch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D37D-1BD9-155A-4ADD-E877D30C8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1" y="1219200"/>
            <a:ext cx="9942657" cy="5470358"/>
          </a:xfrm>
        </p:spPr>
        <p:txBody>
          <a:bodyPr>
            <a:normAutofit/>
          </a:bodyPr>
          <a:lstStyle/>
          <a:p>
            <a:r>
              <a:rPr lang="en-US"/>
              <a:t>Advanced Objectives:</a:t>
            </a:r>
          </a:p>
          <a:p>
            <a:pPr lvl="1"/>
            <a:r>
              <a:rPr lang="en-US"/>
              <a:t>Identify the concentration of food dye and/or sodium concentration in the beverage using beers law of absorption.</a:t>
            </a:r>
          </a:p>
          <a:p>
            <a:pPr lvl="1"/>
            <a:r>
              <a:rPr lang="en-US"/>
              <a:t>Reduce the size of the spectrometer to fit on slimmer bottles.</a:t>
            </a:r>
          </a:p>
          <a:p>
            <a:pPr lvl="1"/>
            <a:r>
              <a:rPr lang="en-US"/>
              <a:t>Research/ incorporate different sensing methods for better energy efficiency.</a:t>
            </a:r>
          </a:p>
          <a:p>
            <a:pPr lvl="1"/>
            <a:r>
              <a:rPr lang="en-US"/>
              <a:t>Add second form of alert system like vibration technology or push notifications.</a:t>
            </a:r>
          </a:p>
          <a:p>
            <a:pPr marL="457200" lvl="1" indent="0">
              <a:buNone/>
            </a:pPr>
            <a:endParaRPr lang="en-US"/>
          </a:p>
          <a:p>
            <a:r>
              <a:rPr lang="en-US"/>
              <a:t>Stretch Objectives:</a:t>
            </a:r>
          </a:p>
          <a:p>
            <a:pPr lvl="1"/>
            <a:r>
              <a:rPr lang="en-US"/>
              <a:t>Incorporate a xenon flash lamp or other UV source to enable more molecular group analysis.</a:t>
            </a:r>
          </a:p>
          <a:p>
            <a:pPr lvl="1"/>
            <a:r>
              <a:rPr lang="en-US"/>
              <a:t>Add a bottle tracking system</a:t>
            </a:r>
          </a:p>
          <a:p>
            <a:pPr lvl="1"/>
            <a:r>
              <a:rPr lang="en-US"/>
              <a:t>Research and add methods to extend battery life</a:t>
            </a:r>
          </a:p>
          <a:p>
            <a:pPr marL="0" indent="0">
              <a:buNone/>
            </a:pPr>
            <a:r>
              <a:rPr lang="en-US"/>
              <a:t>	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166F5A-48EC-A180-9D63-EA9B7B7C3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3646" y="0"/>
            <a:ext cx="1333501" cy="1920040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B906A116-F019-D2B9-2E3E-59D889505E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69468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95"/>
    </mc:Choice>
    <mc:Fallback>
      <p:transition spd="slow" advTm="34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E3F35-708D-61BC-8625-9885CEA81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Engineering Specifications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BF599B-81BD-A95F-704B-5231550282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8078574"/>
              </p:ext>
            </p:extLst>
          </p:nvPr>
        </p:nvGraphicFramePr>
        <p:xfrm>
          <a:off x="1189601" y="2115622"/>
          <a:ext cx="9660568" cy="387604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6360780">
                  <a:extLst>
                    <a:ext uri="{9D8B030D-6E8A-4147-A177-3AD203B41FA5}">
                      <a16:colId xmlns:a16="http://schemas.microsoft.com/office/drawing/2014/main" val="3044974044"/>
                    </a:ext>
                  </a:extLst>
                </a:gridCol>
                <a:gridCol w="1759746">
                  <a:extLst>
                    <a:ext uri="{9D8B030D-6E8A-4147-A177-3AD203B41FA5}">
                      <a16:colId xmlns:a16="http://schemas.microsoft.com/office/drawing/2014/main" val="1263676296"/>
                    </a:ext>
                  </a:extLst>
                </a:gridCol>
                <a:gridCol w="1540042">
                  <a:extLst>
                    <a:ext uri="{9D8B030D-6E8A-4147-A177-3AD203B41FA5}">
                      <a16:colId xmlns:a16="http://schemas.microsoft.com/office/drawing/2014/main" val="2303184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Product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Requirement Specification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968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Battery Life needs to be reliable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≥ 3</a:t>
                      </a:r>
                      <a:endParaRPr lang="en-US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22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Bottle weight should be easily handled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≤ 2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Pounds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045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Bluetooth to app response time should be smooth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≤ 50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milliseconds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210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Elapsed time for information 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&lt;5 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seconds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683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Power efficiency of all components for better battery 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</a:rPr>
                        <a:t>≥ 40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9270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Accurate spectral analysis to assess liquid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≧ 80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07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Accurate ultrasonic sensor reading for beverage level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≧  80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percent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0198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High signal to noise ratio for adequate optical signal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SNR ≧ 40 </a:t>
                      </a:r>
                      <a:endParaRPr lang="en-US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highlight>
                            <a:srgbClr val="FFFF00"/>
                          </a:highlight>
                        </a:rPr>
                        <a:t>dB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438529"/>
                  </a:ext>
                </a:extLst>
              </a:tr>
            </a:tbl>
          </a:graphicData>
        </a:graphic>
      </p:graphicFrame>
      <p:pic>
        <p:nvPicPr>
          <p:cNvPr id="3" name="Picture 2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C2DEAEF7-18A1-6A16-11B1-A53E83B17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D6CF7750-CB1C-B99B-3C25-7060CB1F1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6292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272"/>
    </mc:Choice>
    <mc:Fallback>
      <p:transition spd="slow" advTm="41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0BD06-9129-905D-BA8F-F13A8F27C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6761" y="2980018"/>
            <a:ext cx="9404723" cy="1400530"/>
          </a:xfrm>
        </p:spPr>
        <p:txBody>
          <a:bodyPr/>
          <a:lstStyle/>
          <a:p>
            <a:r>
              <a:rPr lang="en-US"/>
              <a:t>Hardware Selection</a:t>
            </a:r>
          </a:p>
        </p:txBody>
      </p:sp>
      <p:pic>
        <p:nvPicPr>
          <p:cNvPr id="4" name="Picture 3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09A878CA-D1E5-401D-79E8-E4FB87A3B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D323A839-2731-B693-98D3-2EDC561C2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2831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73"/>
    </mc:Choice>
    <mc:Fallback>
      <p:transition spd="slow" advTm="7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D8539-C76A-04CC-C38E-E10422817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837D2-7AF5-9F6B-D8BA-41981E238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Requirements</a:t>
            </a:r>
          </a:p>
          <a:p>
            <a:pPr lvl="1"/>
            <a:r>
              <a:rPr lang="en-US"/>
              <a:t>Bluetooth</a:t>
            </a:r>
          </a:p>
          <a:p>
            <a:pPr lvl="1"/>
            <a:r>
              <a:rPr lang="en-US"/>
              <a:t>UART and I2C communication </a:t>
            </a:r>
          </a:p>
          <a:p>
            <a:pPr lvl="1"/>
            <a:r>
              <a:rPr lang="en-US"/>
              <a:t>Interrupts and sleep modes</a:t>
            </a:r>
          </a:p>
          <a:p>
            <a:pPr lvl="1"/>
            <a:r>
              <a:rPr lang="en-US"/>
              <a:t>Cost </a:t>
            </a:r>
          </a:p>
          <a:p>
            <a:pPr lvl="1"/>
            <a:r>
              <a:rPr lang="en-US"/>
              <a:t>Would like to use Arduino IDE to aid in programming. 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4" name="Picture 3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916A5803-6A4D-6760-AA7A-9FB3FA0B9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8889" y="0"/>
            <a:ext cx="1753111" cy="1947318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9B0E04C-AD51-4F3F-EDEA-3B1B4A281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06553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08"/>
    </mc:Choice>
    <mc:Fallback>
      <p:transition spd="slow" advTm="45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2169F-27DD-8A3F-905C-D729A24D0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3B68-3DCD-C8E7-F259-6D2AFD02E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Microcontroller Comparisons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BE00-228C-6268-46ED-274CD81B4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14" y="1748141"/>
            <a:ext cx="8946541" cy="419548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Final Choice is the ESP-32-WROOM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Plenty of GPIO pins if we needed more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More than enough computing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Dual Core Processor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Operates at 3.3V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Bonus of built in touch sensor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One of the cheapest options</a:t>
            </a:r>
          </a:p>
          <a:p>
            <a:pPr marL="0" indent="0">
              <a:buNone/>
            </a:pPr>
            <a:endParaRPr lang="en-US"/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CECC63A2-97FB-7A11-F9E3-96D3B99D9E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212965"/>
              </p:ext>
            </p:extLst>
          </p:nvPr>
        </p:nvGraphicFramePr>
        <p:xfrm>
          <a:off x="6096000" y="2097945"/>
          <a:ext cx="5453228" cy="4387093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000071">
                  <a:extLst>
                    <a:ext uri="{9D8B030D-6E8A-4147-A177-3AD203B41FA5}">
                      <a16:colId xmlns:a16="http://schemas.microsoft.com/office/drawing/2014/main" val="1876977316"/>
                    </a:ext>
                  </a:extLst>
                </a:gridCol>
                <a:gridCol w="782691">
                  <a:extLst>
                    <a:ext uri="{9D8B030D-6E8A-4147-A177-3AD203B41FA5}">
                      <a16:colId xmlns:a16="http://schemas.microsoft.com/office/drawing/2014/main" val="241401618"/>
                    </a:ext>
                  </a:extLst>
                </a:gridCol>
                <a:gridCol w="738965">
                  <a:extLst>
                    <a:ext uri="{9D8B030D-6E8A-4147-A177-3AD203B41FA5}">
                      <a16:colId xmlns:a16="http://schemas.microsoft.com/office/drawing/2014/main" val="2932091961"/>
                    </a:ext>
                  </a:extLst>
                </a:gridCol>
                <a:gridCol w="790812">
                  <a:extLst>
                    <a:ext uri="{9D8B030D-6E8A-4147-A177-3AD203B41FA5}">
                      <a16:colId xmlns:a16="http://schemas.microsoft.com/office/drawing/2014/main" val="362692012"/>
                    </a:ext>
                  </a:extLst>
                </a:gridCol>
                <a:gridCol w="747086">
                  <a:extLst>
                    <a:ext uri="{9D8B030D-6E8A-4147-A177-3AD203B41FA5}">
                      <a16:colId xmlns:a16="http://schemas.microsoft.com/office/drawing/2014/main" val="1861582572"/>
                    </a:ext>
                  </a:extLst>
                </a:gridCol>
                <a:gridCol w="783316">
                  <a:extLst>
                    <a:ext uri="{9D8B030D-6E8A-4147-A177-3AD203B41FA5}">
                      <a16:colId xmlns:a16="http://schemas.microsoft.com/office/drawing/2014/main" val="2427815876"/>
                    </a:ext>
                  </a:extLst>
                </a:gridCol>
                <a:gridCol w="610287">
                  <a:extLst>
                    <a:ext uri="{9D8B030D-6E8A-4147-A177-3AD203B41FA5}">
                      <a16:colId xmlns:a16="http://schemas.microsoft.com/office/drawing/2014/main" val="873553399"/>
                    </a:ext>
                  </a:extLst>
                </a:gridCol>
              </a:tblGrid>
              <a:tr h="359801"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  <a:highlight>
                            <a:srgbClr val="00FF00"/>
                          </a:highlight>
                        </a:rPr>
                        <a:t>ESP-32</a:t>
                      </a:r>
                      <a:endParaRPr lang="en-US" sz="1200" kern="100">
                        <a:effectLst/>
                        <a:highlight>
                          <a:srgbClr val="00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Nano 33 BLE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MSP430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Zero 2 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Pico W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UNO R3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211083970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UART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27099871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I2C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1721359393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SPI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1860137315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Wi-Fi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336334762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Bluetooth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V4.2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V5.0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BLE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214931252"/>
                  </a:ext>
                </a:extLst>
              </a:tr>
              <a:tr h="256108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ADC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940486912"/>
                  </a:ext>
                </a:extLst>
              </a:tr>
              <a:tr h="5397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Capacitive Touch Sensor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Yes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No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655154148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Processing Cores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4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221439323"/>
                  </a:ext>
                </a:extLst>
              </a:tr>
              <a:tr h="5397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Processor Clock Speed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240MHz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64 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16MHz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1GHz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133MHz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16MHz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473281512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RAM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520KB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256 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128KB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512MB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264KB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2KB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177537045"/>
                  </a:ext>
                </a:extLst>
              </a:tr>
              <a:tr h="359801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Operating Voltage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3.3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2622657238"/>
                  </a:ext>
                </a:extLst>
              </a:tr>
              <a:tr h="266102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Price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$25.80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$15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$5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$27.50 </a:t>
                      </a:r>
                      <a:endParaRPr lang="en-US" sz="12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463" marR="67463" marT="0" marB="0"/>
                </a:tc>
                <a:extLst>
                  <a:ext uri="{0D108BD9-81ED-4DB2-BD59-A6C34878D82A}">
                    <a16:rowId xmlns:a16="http://schemas.microsoft.com/office/drawing/2014/main" val="3490981918"/>
                  </a:ext>
                </a:extLst>
              </a:tr>
            </a:tbl>
          </a:graphicData>
        </a:graphic>
      </p:graphicFrame>
      <p:pic>
        <p:nvPicPr>
          <p:cNvPr id="5" name="Picture 4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36C4AD24-5E54-D044-2885-03AE8E4C24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1" y="0"/>
            <a:ext cx="1753111" cy="1947318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E4145CA-843A-E513-D198-ED3319816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1075" t="-161075" r="-161075" b="-1610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15585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355"/>
    </mc:Choice>
    <mc:Fallback>
      <p:transition spd="slow" advTm="63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E94737E081094F9E27C51C3BD5E8F2" ma:contentTypeVersion="6" ma:contentTypeDescription="Create a new document." ma:contentTypeScope="" ma:versionID="6809c62f6a6583948e17fa631180e5a2">
  <xsd:schema xmlns:xsd="http://www.w3.org/2001/XMLSchema" xmlns:xs="http://www.w3.org/2001/XMLSchema" xmlns:p="http://schemas.microsoft.com/office/2006/metadata/properties" xmlns:ns3="ddf69893-ab44-4980-9a9c-29152630df58" targetNamespace="http://schemas.microsoft.com/office/2006/metadata/properties" ma:root="true" ma:fieldsID="ea222c9aabe6749ffcd5cd18ef56fadd" ns3:_="">
    <xsd:import namespace="ddf69893-ab44-4980-9a9c-29152630df5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f69893-ab44-4980-9a9c-29152630df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df69893-ab44-4980-9a9c-29152630df58" xsi:nil="true"/>
  </documentManagement>
</p:properties>
</file>

<file path=customXml/itemProps1.xml><?xml version="1.0" encoding="utf-8"?>
<ds:datastoreItem xmlns:ds="http://schemas.openxmlformats.org/officeDocument/2006/customXml" ds:itemID="{F6934461-0688-443D-973A-80034F1C0E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E4EB33-6658-4D55-A44F-E49D966B40CA}">
  <ds:schemaRefs>
    <ds:schemaRef ds:uri="ddf69893-ab44-4980-9a9c-29152630df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0D6B871-C1B5-4000-BF2D-B8BFD43137E2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df69893-ab44-4980-9a9c-29152630df5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2485</Words>
  <Application>Microsoft Office PowerPoint</Application>
  <PresentationFormat>Widescreen</PresentationFormat>
  <Paragraphs>916</Paragraphs>
  <Slides>45</Slides>
  <Notes>3</Notes>
  <HiddenSlides>0</HiddenSlides>
  <MMClips>45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3" baseType="lpstr">
      <vt:lpstr>Aptos</vt:lpstr>
      <vt:lpstr>Arial</vt:lpstr>
      <vt:lpstr>Cambria Math</vt:lpstr>
      <vt:lpstr>Century Gothic</vt:lpstr>
      <vt:lpstr>Courier New</vt:lpstr>
      <vt:lpstr>Wingdings</vt:lpstr>
      <vt:lpstr>Wingdings 3</vt:lpstr>
      <vt:lpstr>Ion</vt:lpstr>
      <vt:lpstr>S.W.A.N-U.S.A Smart water bottle for athletic nutrition  liquid analysis using spectroscopy</vt:lpstr>
      <vt:lpstr>Motivation/Background</vt:lpstr>
      <vt:lpstr>Goals</vt:lpstr>
      <vt:lpstr>Basic Objectives</vt:lpstr>
      <vt:lpstr>Advanced and Stretch Goals:</vt:lpstr>
      <vt:lpstr>Engineering Specifications</vt:lpstr>
      <vt:lpstr>Hardware Selection</vt:lpstr>
      <vt:lpstr>Microcontroller Comparisons</vt:lpstr>
      <vt:lpstr>Microcontroller Comparisons</vt:lpstr>
      <vt:lpstr>Touch Sensor Comparison </vt:lpstr>
      <vt:lpstr>Water Level Sensor</vt:lpstr>
      <vt:lpstr>Ultrasonic Sensor Comparison</vt:lpstr>
      <vt:lpstr>Regulator Selection and Comparison</vt:lpstr>
      <vt:lpstr>Battery Selection</vt:lpstr>
      <vt:lpstr>Power Supply – LM1117 LDO</vt:lpstr>
      <vt:lpstr>Optical Hardware Comparison</vt:lpstr>
      <vt:lpstr>Optical Hardware Selection</vt:lpstr>
      <vt:lpstr>Optical Hardware Comparison</vt:lpstr>
      <vt:lpstr>Optical Hardware Selection</vt:lpstr>
      <vt:lpstr>Summary of Hardware selection</vt:lpstr>
      <vt:lpstr>Hardware Block Diagram</vt:lpstr>
      <vt:lpstr>Schematic for the bottle</vt:lpstr>
      <vt:lpstr>Hardware Design</vt:lpstr>
      <vt:lpstr>PCB Layout</vt:lpstr>
      <vt:lpstr>PCB Layout</vt:lpstr>
      <vt:lpstr>Software Comparison</vt:lpstr>
      <vt:lpstr>Front-end</vt:lpstr>
      <vt:lpstr>Back-end</vt:lpstr>
      <vt:lpstr>Wireless Communications</vt:lpstr>
      <vt:lpstr>Software Selection</vt:lpstr>
      <vt:lpstr>Software Design</vt:lpstr>
      <vt:lpstr>User design and functionality</vt:lpstr>
      <vt:lpstr>Use case Diagram</vt:lpstr>
      <vt:lpstr>Mobile app Design and functionality</vt:lpstr>
      <vt:lpstr>UI design</vt:lpstr>
      <vt:lpstr>Class diagram</vt:lpstr>
      <vt:lpstr>Database Design</vt:lpstr>
      <vt:lpstr>Hardware Testing Plans</vt:lpstr>
      <vt:lpstr>Software Testing Plans</vt:lpstr>
      <vt:lpstr>What is done</vt:lpstr>
      <vt:lpstr>What isn't going well</vt:lpstr>
      <vt:lpstr>Budget</vt:lpstr>
      <vt:lpstr>Budget</vt:lpstr>
      <vt:lpstr>Work Distribution</vt:lpstr>
      <vt:lpstr>Progress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Farris Thrower</dc:creator>
  <cp:lastModifiedBy>Farris Thrower</cp:lastModifiedBy>
  <cp:revision>2</cp:revision>
  <dcterms:created xsi:type="dcterms:W3CDTF">2025-01-13T17:16:39Z</dcterms:created>
  <dcterms:modified xsi:type="dcterms:W3CDTF">2025-03-30T17:06:40Z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0x01010055E94737E081094F9E27C51C3BD5E8F2</vt:lpwstr>
  </property>
</Properties>
</file>